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media/image24.jpg" ContentType="image/jpg"/>
  <Override PartName="/ppt/media/image2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700" r:id="rId2"/>
  </p:sldMasterIdLst>
  <p:sldIdLst>
    <p:sldId id="314" r:id="rId3"/>
    <p:sldId id="260" r:id="rId4"/>
    <p:sldId id="263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57" r:id="rId13"/>
    <p:sldId id="274" r:id="rId14"/>
    <p:sldId id="261" r:id="rId15"/>
    <p:sldId id="266" r:id="rId16"/>
    <p:sldId id="276" r:id="rId17"/>
    <p:sldId id="278" r:id="rId18"/>
    <p:sldId id="280" r:id="rId19"/>
    <p:sldId id="281" r:id="rId20"/>
    <p:sldId id="282" r:id="rId21"/>
    <p:sldId id="256" r:id="rId22"/>
    <p:sldId id="283" r:id="rId23"/>
    <p:sldId id="297" r:id="rId24"/>
    <p:sldId id="287" r:id="rId25"/>
    <p:sldId id="288" r:id="rId26"/>
    <p:sldId id="289" r:id="rId27"/>
    <p:sldId id="298" r:id="rId28"/>
    <p:sldId id="294" r:id="rId29"/>
    <p:sldId id="299" r:id="rId30"/>
    <p:sldId id="300" r:id="rId31"/>
    <p:sldId id="301" r:id="rId32"/>
    <p:sldId id="302" r:id="rId33"/>
    <p:sldId id="262" r:id="rId34"/>
    <p:sldId id="313" r:id="rId35"/>
    <p:sldId id="304" r:id="rId36"/>
    <p:sldId id="305" r:id="rId37"/>
    <p:sldId id="306" r:id="rId38"/>
  </p:sldIdLst>
  <p:sldSz cx="9144000" cy="5143500" type="screen16x9"/>
  <p:notesSz cx="9144000" cy="5143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00F5"/>
    <a:srgbClr val="00FFE0"/>
    <a:srgbClr val="FF007A"/>
    <a:srgbClr val="00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>
      <p:cViewPr varScale="1">
        <p:scale>
          <a:sx n="142" d="100"/>
          <a:sy n="142" d="100"/>
        </p:scale>
        <p:origin x="76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23340" y="1421025"/>
            <a:ext cx="7497300" cy="20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u="sng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29400" y="3273663"/>
            <a:ext cx="42852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087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853850" y="1611600"/>
            <a:ext cx="5436300" cy="14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800" u="sng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853850" y="3092400"/>
            <a:ext cx="54363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254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467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19062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25600"/>
            <a:ext cx="1275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720000" y="2253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3403800" y="19062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425600"/>
            <a:ext cx="1275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3403800" y="2253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3378725" y="36955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3378725" y="3215000"/>
            <a:ext cx="1275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3378725" y="40425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6062525" y="3695575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62525" y="3215000"/>
            <a:ext cx="1275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6062525" y="40425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924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2290025" y="3335650"/>
            <a:ext cx="4563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32825" y="1359650"/>
            <a:ext cx="54783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7670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8632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081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4052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subTitle" idx="1"/>
          </p:nvPr>
        </p:nvSpPr>
        <p:spPr>
          <a:xfrm>
            <a:off x="947200" y="2996338"/>
            <a:ext cx="2907600" cy="11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716800" y="984963"/>
            <a:ext cx="3368400" cy="20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2563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subTitle" idx="1"/>
          </p:nvPr>
        </p:nvSpPr>
        <p:spPr>
          <a:xfrm>
            <a:off x="1231513" y="2519750"/>
            <a:ext cx="2681700" cy="8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1139563" y="175225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8776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Title and one colum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084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2503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971500" y="2266200"/>
            <a:ext cx="358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u="sng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97150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971500" y="3132175"/>
            <a:ext cx="2299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9244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title" idx="2"/>
          </p:nvPr>
        </p:nvSpPr>
        <p:spPr>
          <a:xfrm>
            <a:off x="1386052" y="4272741"/>
            <a:ext cx="2618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subTitle" idx="1"/>
          </p:nvPr>
        </p:nvSpPr>
        <p:spPr>
          <a:xfrm>
            <a:off x="1386075" y="3461375"/>
            <a:ext cx="26184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title" idx="3"/>
          </p:nvPr>
        </p:nvSpPr>
        <p:spPr>
          <a:xfrm>
            <a:off x="5421576" y="4272741"/>
            <a:ext cx="2597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ubTitle" idx="4"/>
          </p:nvPr>
        </p:nvSpPr>
        <p:spPr>
          <a:xfrm>
            <a:off x="5421600" y="3461375"/>
            <a:ext cx="25977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title" idx="5"/>
          </p:nvPr>
        </p:nvSpPr>
        <p:spPr>
          <a:xfrm>
            <a:off x="1386075" y="2348825"/>
            <a:ext cx="2618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ubTitle" idx="6"/>
          </p:nvPr>
        </p:nvSpPr>
        <p:spPr>
          <a:xfrm>
            <a:off x="1386075" y="1537463"/>
            <a:ext cx="26184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 idx="7"/>
          </p:nvPr>
        </p:nvSpPr>
        <p:spPr>
          <a:xfrm>
            <a:off x="5421576" y="2348829"/>
            <a:ext cx="2597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8"/>
          </p:nvPr>
        </p:nvSpPr>
        <p:spPr>
          <a:xfrm>
            <a:off x="5421600" y="1537463"/>
            <a:ext cx="2597700" cy="7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3277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696300" cy="20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730900" y="1152475"/>
            <a:ext cx="3696300" cy="20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801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title" idx="2"/>
          </p:nvPr>
        </p:nvSpPr>
        <p:spPr>
          <a:xfrm>
            <a:off x="6019312" y="1601475"/>
            <a:ext cx="2238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>
            <a:off x="6019312" y="1922760"/>
            <a:ext cx="223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title" idx="3"/>
          </p:nvPr>
        </p:nvSpPr>
        <p:spPr>
          <a:xfrm>
            <a:off x="6019312" y="3390767"/>
            <a:ext cx="2238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ubTitle" idx="4"/>
          </p:nvPr>
        </p:nvSpPr>
        <p:spPr>
          <a:xfrm>
            <a:off x="6019312" y="3712152"/>
            <a:ext cx="223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6125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2"/>
          </p:nvPr>
        </p:nvSpPr>
        <p:spPr>
          <a:xfrm>
            <a:off x="1777663" y="3103475"/>
            <a:ext cx="1848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ubTitle" idx="1"/>
          </p:nvPr>
        </p:nvSpPr>
        <p:spPr>
          <a:xfrm>
            <a:off x="1777663" y="3404250"/>
            <a:ext cx="184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title" idx="3"/>
          </p:nvPr>
        </p:nvSpPr>
        <p:spPr>
          <a:xfrm>
            <a:off x="5518028" y="3103475"/>
            <a:ext cx="1848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ubTitle" idx="4"/>
          </p:nvPr>
        </p:nvSpPr>
        <p:spPr>
          <a:xfrm>
            <a:off x="5518035" y="3404250"/>
            <a:ext cx="184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14206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title" idx="2"/>
          </p:nvPr>
        </p:nvSpPr>
        <p:spPr>
          <a:xfrm>
            <a:off x="722063" y="2958750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1"/>
          </p:nvPr>
        </p:nvSpPr>
        <p:spPr>
          <a:xfrm>
            <a:off x="722063" y="3323889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title" idx="3"/>
          </p:nvPr>
        </p:nvSpPr>
        <p:spPr>
          <a:xfrm>
            <a:off x="3405863" y="2958750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4"/>
          </p:nvPr>
        </p:nvSpPr>
        <p:spPr>
          <a:xfrm>
            <a:off x="3405863" y="3323889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5"/>
          </p:nvPr>
        </p:nvSpPr>
        <p:spPr>
          <a:xfrm>
            <a:off x="6085538" y="2958750"/>
            <a:ext cx="233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6"/>
          </p:nvPr>
        </p:nvSpPr>
        <p:spPr>
          <a:xfrm>
            <a:off x="6085538" y="3323889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48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 idx="2"/>
          </p:nvPr>
        </p:nvSpPr>
        <p:spPr>
          <a:xfrm>
            <a:off x="990900" y="1670200"/>
            <a:ext cx="2065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990900" y="1991485"/>
            <a:ext cx="206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 idx="3"/>
          </p:nvPr>
        </p:nvSpPr>
        <p:spPr>
          <a:xfrm>
            <a:off x="6087600" y="1670200"/>
            <a:ext cx="2065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4"/>
          </p:nvPr>
        </p:nvSpPr>
        <p:spPr>
          <a:xfrm>
            <a:off x="6087600" y="1991485"/>
            <a:ext cx="206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title" idx="5"/>
          </p:nvPr>
        </p:nvSpPr>
        <p:spPr>
          <a:xfrm>
            <a:off x="990900" y="3459492"/>
            <a:ext cx="2065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ubTitle" idx="6"/>
          </p:nvPr>
        </p:nvSpPr>
        <p:spPr>
          <a:xfrm>
            <a:off x="990900" y="3780877"/>
            <a:ext cx="206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7"/>
          </p:nvPr>
        </p:nvSpPr>
        <p:spPr>
          <a:xfrm>
            <a:off x="6087600" y="3459492"/>
            <a:ext cx="2065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8"/>
          </p:nvPr>
        </p:nvSpPr>
        <p:spPr>
          <a:xfrm>
            <a:off x="6087600" y="3780877"/>
            <a:ext cx="206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8434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2"/>
          </p:nvPr>
        </p:nvSpPr>
        <p:spPr>
          <a:xfrm>
            <a:off x="720000" y="1982475"/>
            <a:ext cx="193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"/>
          </p:nvPr>
        </p:nvSpPr>
        <p:spPr>
          <a:xfrm>
            <a:off x="720000" y="2303761"/>
            <a:ext cx="193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3"/>
          </p:nvPr>
        </p:nvSpPr>
        <p:spPr>
          <a:xfrm>
            <a:off x="3603762" y="1982475"/>
            <a:ext cx="193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4"/>
          </p:nvPr>
        </p:nvSpPr>
        <p:spPr>
          <a:xfrm>
            <a:off x="3603762" y="2303761"/>
            <a:ext cx="193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5"/>
          </p:nvPr>
        </p:nvSpPr>
        <p:spPr>
          <a:xfrm>
            <a:off x="720000" y="3771775"/>
            <a:ext cx="193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ubTitle" idx="6"/>
          </p:nvPr>
        </p:nvSpPr>
        <p:spPr>
          <a:xfrm>
            <a:off x="720000" y="4093161"/>
            <a:ext cx="193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 idx="7"/>
          </p:nvPr>
        </p:nvSpPr>
        <p:spPr>
          <a:xfrm>
            <a:off x="3603762" y="3771775"/>
            <a:ext cx="193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8"/>
          </p:nvPr>
        </p:nvSpPr>
        <p:spPr>
          <a:xfrm>
            <a:off x="3603762" y="4093161"/>
            <a:ext cx="193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title" idx="9"/>
          </p:nvPr>
        </p:nvSpPr>
        <p:spPr>
          <a:xfrm>
            <a:off x="6487506" y="1982475"/>
            <a:ext cx="193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subTitle" idx="13"/>
          </p:nvPr>
        </p:nvSpPr>
        <p:spPr>
          <a:xfrm>
            <a:off x="6487506" y="2303761"/>
            <a:ext cx="193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title" idx="14"/>
          </p:nvPr>
        </p:nvSpPr>
        <p:spPr>
          <a:xfrm>
            <a:off x="6487506" y="3771775"/>
            <a:ext cx="1936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15"/>
          </p:nvPr>
        </p:nvSpPr>
        <p:spPr>
          <a:xfrm>
            <a:off x="6487506" y="4093161"/>
            <a:ext cx="193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509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 hasCustomPrompt="1"/>
          </p:nvPr>
        </p:nvSpPr>
        <p:spPr>
          <a:xfrm>
            <a:off x="5905700" y="2470650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6015950" y="2961425"/>
            <a:ext cx="2301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470653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4" name="Google Shape;134;p28"/>
          <p:cNvSpPr txBox="1">
            <a:spLocks noGrp="1"/>
          </p:cNvSpPr>
          <p:nvPr>
            <p:ph type="subTitle" idx="3"/>
          </p:nvPr>
        </p:nvSpPr>
        <p:spPr>
          <a:xfrm>
            <a:off x="819700" y="2961425"/>
            <a:ext cx="23229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title" idx="4" hasCustomPrompt="1"/>
          </p:nvPr>
        </p:nvSpPr>
        <p:spPr>
          <a:xfrm>
            <a:off x="3311250" y="3608600"/>
            <a:ext cx="2521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5"/>
          </p:nvPr>
        </p:nvSpPr>
        <p:spPr>
          <a:xfrm>
            <a:off x="3421500" y="4095911"/>
            <a:ext cx="2301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126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ctrTitle"/>
          </p:nvPr>
        </p:nvSpPr>
        <p:spPr>
          <a:xfrm>
            <a:off x="2430000" y="6750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 u="sng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 u="sng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 u="sng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 u="sng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 u="sng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 u="sng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 u="sng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 u="sng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ubTitle" idx="1"/>
          </p:nvPr>
        </p:nvSpPr>
        <p:spPr>
          <a:xfrm>
            <a:off x="3351900" y="2179975"/>
            <a:ext cx="24402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title" idx="2"/>
          </p:nvPr>
        </p:nvSpPr>
        <p:spPr>
          <a:xfrm>
            <a:off x="2366550" y="1782400"/>
            <a:ext cx="44109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42" name="Google Shape;142;p29"/>
          <p:cNvSpPr txBox="1"/>
          <p:nvPr/>
        </p:nvSpPr>
        <p:spPr>
          <a:xfrm>
            <a:off x="2762700" y="3716750"/>
            <a:ext cx="361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0001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30"/>
          <p:cNvGrpSpPr/>
          <p:nvPr/>
        </p:nvGrpSpPr>
        <p:grpSpPr>
          <a:xfrm>
            <a:off x="4660840" y="1491403"/>
            <a:ext cx="3589529" cy="2124100"/>
            <a:chOff x="4248000" y="3268123"/>
            <a:chExt cx="2351169" cy="1391302"/>
          </a:xfrm>
        </p:grpSpPr>
        <p:sp>
          <p:nvSpPr>
            <p:cNvPr id="145" name="Google Shape;145;p30"/>
            <p:cNvSpPr/>
            <p:nvPr/>
          </p:nvSpPr>
          <p:spPr>
            <a:xfrm>
              <a:off x="6033550" y="3588450"/>
              <a:ext cx="354900" cy="35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0"/>
            <p:cNvSpPr/>
            <p:nvPr/>
          </p:nvSpPr>
          <p:spPr>
            <a:xfrm rot="-8100000">
              <a:off x="5619293" y="4062632"/>
              <a:ext cx="249892" cy="249892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0"/>
            <p:cNvSpPr/>
            <p:nvPr/>
          </p:nvSpPr>
          <p:spPr>
            <a:xfrm>
              <a:off x="4733400" y="4237450"/>
              <a:ext cx="157500" cy="157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0"/>
            <p:cNvSpPr/>
            <p:nvPr/>
          </p:nvSpPr>
          <p:spPr>
            <a:xfrm>
              <a:off x="4524350" y="3877725"/>
              <a:ext cx="95400" cy="95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5868969" y="3268123"/>
              <a:ext cx="730200" cy="730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0" name="Google Shape;150;p30"/>
            <p:cNvCxnSpPr>
              <a:stCxn id="149" idx="2"/>
              <a:endCxn id="146" idx="2"/>
            </p:cNvCxnSpPr>
            <p:nvPr/>
          </p:nvCxnSpPr>
          <p:spPr>
            <a:xfrm flipH="1">
              <a:off x="5832669" y="3633223"/>
              <a:ext cx="36300" cy="642600"/>
            </a:xfrm>
            <a:prstGeom prst="curvedConnector4">
              <a:avLst>
                <a:gd name="adj1" fmla="val 1117493"/>
                <a:gd name="adj2" fmla="val 1299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1" name="Google Shape;151;p30"/>
            <p:cNvSpPr/>
            <p:nvPr/>
          </p:nvSpPr>
          <p:spPr>
            <a:xfrm>
              <a:off x="5447125" y="4337950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4889575" y="4311000"/>
              <a:ext cx="428150" cy="106725"/>
            </a:xfrm>
            <a:custGeom>
              <a:avLst/>
              <a:gdLst/>
              <a:ahLst/>
              <a:cxnLst/>
              <a:rect l="l" t="t" r="r" b="b"/>
              <a:pathLst>
                <a:path w="17126" h="4269" extrusionOk="0">
                  <a:moveTo>
                    <a:pt x="17126" y="4269"/>
                  </a:moveTo>
                  <a:cubicBezTo>
                    <a:pt x="13294" y="3118"/>
                    <a:pt x="9347" y="2080"/>
                    <a:pt x="5348" y="1954"/>
                  </a:cubicBezTo>
                  <a:cubicBezTo>
                    <a:pt x="4234" y="1919"/>
                    <a:pt x="1575" y="3777"/>
                    <a:pt x="2674" y="3960"/>
                  </a:cubicBezTo>
                  <a:cubicBezTo>
                    <a:pt x="4245" y="4222"/>
                    <a:pt x="1590" y="9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3" name="Google Shape;153;p30"/>
            <p:cNvCxnSpPr/>
            <p:nvPr/>
          </p:nvCxnSpPr>
          <p:spPr>
            <a:xfrm>
              <a:off x="4248000" y="4659425"/>
              <a:ext cx="41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0975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0000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126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31"/>
          <p:cNvGrpSpPr/>
          <p:nvPr/>
        </p:nvGrpSpPr>
        <p:grpSpPr>
          <a:xfrm>
            <a:off x="7001344" y="3160199"/>
            <a:ext cx="1943712" cy="1943712"/>
            <a:chOff x="4772133" y="673443"/>
            <a:chExt cx="2438173" cy="2438173"/>
          </a:xfrm>
        </p:grpSpPr>
        <p:grpSp>
          <p:nvGrpSpPr>
            <p:cNvPr id="156" name="Google Shape;156;p31"/>
            <p:cNvGrpSpPr/>
            <p:nvPr/>
          </p:nvGrpSpPr>
          <p:grpSpPr>
            <a:xfrm>
              <a:off x="5122275" y="1023425"/>
              <a:ext cx="1738200" cy="1738200"/>
              <a:chOff x="5122275" y="1023425"/>
              <a:chExt cx="1738200" cy="1738200"/>
            </a:xfrm>
          </p:grpSpPr>
          <p:cxnSp>
            <p:nvCxnSpPr>
              <p:cNvPr id="157" name="Google Shape;157;p31"/>
              <p:cNvCxnSpPr/>
              <p:nvPr/>
            </p:nvCxnSpPr>
            <p:spPr>
              <a:xfrm>
                <a:off x="5991375" y="1023425"/>
                <a:ext cx="0" cy="173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31"/>
              <p:cNvCxnSpPr/>
              <p:nvPr/>
            </p:nvCxnSpPr>
            <p:spPr>
              <a:xfrm>
                <a:off x="5122275" y="1892525"/>
                <a:ext cx="1738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31"/>
              <p:cNvCxnSpPr/>
              <p:nvPr/>
            </p:nvCxnSpPr>
            <p:spPr>
              <a:xfrm>
                <a:off x="5376828" y="1277978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31"/>
              <p:cNvCxnSpPr/>
              <p:nvPr/>
            </p:nvCxnSpPr>
            <p:spPr>
              <a:xfrm rot="10800000" flipH="1">
                <a:off x="5376828" y="1277972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" name="Google Shape;161;p31"/>
            <p:cNvGrpSpPr/>
            <p:nvPr/>
          </p:nvGrpSpPr>
          <p:grpSpPr>
            <a:xfrm rot="1800044">
              <a:off x="5122150" y="1023372"/>
              <a:ext cx="1738162" cy="1738162"/>
              <a:chOff x="5122275" y="1023425"/>
              <a:chExt cx="1738200" cy="1738200"/>
            </a:xfrm>
          </p:grpSpPr>
          <p:cxnSp>
            <p:nvCxnSpPr>
              <p:cNvPr id="162" name="Google Shape;162;p31"/>
              <p:cNvCxnSpPr/>
              <p:nvPr/>
            </p:nvCxnSpPr>
            <p:spPr>
              <a:xfrm>
                <a:off x="5991375" y="1023425"/>
                <a:ext cx="0" cy="173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31"/>
              <p:cNvCxnSpPr/>
              <p:nvPr/>
            </p:nvCxnSpPr>
            <p:spPr>
              <a:xfrm>
                <a:off x="5122275" y="1892525"/>
                <a:ext cx="1738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31"/>
              <p:cNvCxnSpPr/>
              <p:nvPr/>
            </p:nvCxnSpPr>
            <p:spPr>
              <a:xfrm>
                <a:off x="5376828" y="1277978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31"/>
              <p:cNvCxnSpPr/>
              <p:nvPr/>
            </p:nvCxnSpPr>
            <p:spPr>
              <a:xfrm rot="10800000" flipH="1">
                <a:off x="5376828" y="1277972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6" name="Google Shape;166;p31"/>
            <p:cNvGrpSpPr/>
            <p:nvPr/>
          </p:nvGrpSpPr>
          <p:grpSpPr>
            <a:xfrm rot="899960">
              <a:off x="5122292" y="1023290"/>
              <a:ext cx="1738148" cy="1738148"/>
              <a:chOff x="5122275" y="1023425"/>
              <a:chExt cx="1738200" cy="1738200"/>
            </a:xfrm>
          </p:grpSpPr>
          <p:cxnSp>
            <p:nvCxnSpPr>
              <p:cNvPr id="167" name="Google Shape;167;p31"/>
              <p:cNvCxnSpPr/>
              <p:nvPr/>
            </p:nvCxnSpPr>
            <p:spPr>
              <a:xfrm>
                <a:off x="5991375" y="1023425"/>
                <a:ext cx="0" cy="173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" name="Google Shape;168;p31"/>
              <p:cNvCxnSpPr/>
              <p:nvPr/>
            </p:nvCxnSpPr>
            <p:spPr>
              <a:xfrm>
                <a:off x="5122275" y="1892525"/>
                <a:ext cx="1738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31"/>
              <p:cNvCxnSpPr/>
              <p:nvPr/>
            </p:nvCxnSpPr>
            <p:spPr>
              <a:xfrm>
                <a:off x="5376828" y="1277978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31"/>
              <p:cNvCxnSpPr/>
              <p:nvPr/>
            </p:nvCxnSpPr>
            <p:spPr>
              <a:xfrm rot="10800000" flipH="1">
                <a:off x="5376828" y="1277972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" name="Google Shape;171;p31"/>
            <p:cNvGrpSpPr/>
            <p:nvPr/>
          </p:nvGrpSpPr>
          <p:grpSpPr>
            <a:xfrm rot="2261976">
              <a:off x="5122150" y="1023460"/>
              <a:ext cx="1738139" cy="1738139"/>
              <a:chOff x="5122275" y="1023425"/>
              <a:chExt cx="1738200" cy="1738200"/>
            </a:xfrm>
          </p:grpSpPr>
          <p:cxnSp>
            <p:nvCxnSpPr>
              <p:cNvPr id="172" name="Google Shape;172;p31"/>
              <p:cNvCxnSpPr/>
              <p:nvPr/>
            </p:nvCxnSpPr>
            <p:spPr>
              <a:xfrm>
                <a:off x="5991375" y="1023425"/>
                <a:ext cx="0" cy="173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31"/>
              <p:cNvCxnSpPr/>
              <p:nvPr/>
            </p:nvCxnSpPr>
            <p:spPr>
              <a:xfrm>
                <a:off x="5122275" y="1892525"/>
                <a:ext cx="1738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" name="Google Shape;174;p31"/>
              <p:cNvCxnSpPr/>
              <p:nvPr/>
            </p:nvCxnSpPr>
            <p:spPr>
              <a:xfrm>
                <a:off x="5376828" y="1277978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75;p31"/>
              <p:cNvCxnSpPr/>
              <p:nvPr/>
            </p:nvCxnSpPr>
            <p:spPr>
              <a:xfrm rot="10800000" flipH="1">
                <a:off x="5376828" y="1277972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6" name="Google Shape;176;p31"/>
            <p:cNvGrpSpPr/>
            <p:nvPr/>
          </p:nvGrpSpPr>
          <p:grpSpPr>
            <a:xfrm rot="1400086">
              <a:off x="5122178" y="1023493"/>
              <a:ext cx="1738188" cy="1738188"/>
              <a:chOff x="5122275" y="1023425"/>
              <a:chExt cx="1738200" cy="1738200"/>
            </a:xfrm>
          </p:grpSpPr>
          <p:cxnSp>
            <p:nvCxnSpPr>
              <p:cNvPr id="177" name="Google Shape;177;p31"/>
              <p:cNvCxnSpPr/>
              <p:nvPr/>
            </p:nvCxnSpPr>
            <p:spPr>
              <a:xfrm>
                <a:off x="5991375" y="1023425"/>
                <a:ext cx="0" cy="173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78;p31"/>
              <p:cNvCxnSpPr/>
              <p:nvPr/>
            </p:nvCxnSpPr>
            <p:spPr>
              <a:xfrm>
                <a:off x="5122275" y="1892525"/>
                <a:ext cx="1738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79;p31"/>
              <p:cNvCxnSpPr/>
              <p:nvPr/>
            </p:nvCxnSpPr>
            <p:spPr>
              <a:xfrm>
                <a:off x="5376828" y="1277978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31"/>
              <p:cNvCxnSpPr/>
              <p:nvPr/>
            </p:nvCxnSpPr>
            <p:spPr>
              <a:xfrm rot="10800000" flipH="1">
                <a:off x="5376828" y="1277972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" name="Google Shape;181;p31"/>
            <p:cNvGrpSpPr/>
            <p:nvPr/>
          </p:nvGrpSpPr>
          <p:grpSpPr>
            <a:xfrm rot="3145591">
              <a:off x="5122245" y="1023613"/>
              <a:ext cx="1738262" cy="1738262"/>
              <a:chOff x="5122275" y="1023425"/>
              <a:chExt cx="1738200" cy="1738200"/>
            </a:xfrm>
          </p:grpSpPr>
          <p:cxnSp>
            <p:nvCxnSpPr>
              <p:cNvPr id="182" name="Google Shape;182;p31"/>
              <p:cNvCxnSpPr/>
              <p:nvPr/>
            </p:nvCxnSpPr>
            <p:spPr>
              <a:xfrm>
                <a:off x="5991375" y="1023425"/>
                <a:ext cx="0" cy="173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31"/>
              <p:cNvCxnSpPr/>
              <p:nvPr/>
            </p:nvCxnSpPr>
            <p:spPr>
              <a:xfrm>
                <a:off x="5122275" y="1892525"/>
                <a:ext cx="1738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31"/>
              <p:cNvCxnSpPr/>
              <p:nvPr/>
            </p:nvCxnSpPr>
            <p:spPr>
              <a:xfrm>
                <a:off x="5376828" y="1277978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31"/>
              <p:cNvCxnSpPr/>
              <p:nvPr/>
            </p:nvCxnSpPr>
            <p:spPr>
              <a:xfrm rot="10800000" flipH="1">
                <a:off x="5376828" y="1277972"/>
                <a:ext cx="1229100" cy="12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6" name="Google Shape;186;p31"/>
          <p:cNvGrpSpPr/>
          <p:nvPr/>
        </p:nvGrpSpPr>
        <p:grpSpPr>
          <a:xfrm>
            <a:off x="5935289" y="536051"/>
            <a:ext cx="2192653" cy="805075"/>
            <a:chOff x="3245150" y="273175"/>
            <a:chExt cx="2371461" cy="870728"/>
          </a:xfrm>
        </p:grpSpPr>
        <p:cxnSp>
          <p:nvCxnSpPr>
            <p:cNvPr id="187" name="Google Shape;187;p31"/>
            <p:cNvCxnSpPr/>
            <p:nvPr/>
          </p:nvCxnSpPr>
          <p:spPr>
            <a:xfrm rot="10800000" flipH="1">
              <a:off x="3682811" y="465893"/>
              <a:ext cx="1933800" cy="543600"/>
            </a:xfrm>
            <a:prstGeom prst="curvedConnector3">
              <a:avLst>
                <a:gd name="adj1" fmla="val 12046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8" name="Google Shape;188;p31"/>
            <p:cNvSpPr/>
            <p:nvPr/>
          </p:nvSpPr>
          <p:spPr>
            <a:xfrm>
              <a:off x="3245150" y="835503"/>
              <a:ext cx="308400" cy="30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071525" y="273175"/>
              <a:ext cx="354900" cy="35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31"/>
          <p:cNvGrpSpPr/>
          <p:nvPr/>
        </p:nvGrpSpPr>
        <p:grpSpPr>
          <a:xfrm>
            <a:off x="3986832" y="3453828"/>
            <a:ext cx="1836302" cy="1549805"/>
            <a:chOff x="817725" y="650526"/>
            <a:chExt cx="1944000" cy="1640700"/>
          </a:xfrm>
        </p:grpSpPr>
        <p:sp>
          <p:nvSpPr>
            <p:cNvPr id="191" name="Google Shape;191;p31"/>
            <p:cNvSpPr/>
            <p:nvPr/>
          </p:nvSpPr>
          <p:spPr>
            <a:xfrm>
              <a:off x="817725" y="1275425"/>
              <a:ext cx="1944000" cy="658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31"/>
            <p:cNvCxnSpPr/>
            <p:nvPr/>
          </p:nvCxnSpPr>
          <p:spPr>
            <a:xfrm>
              <a:off x="1913947" y="650526"/>
              <a:ext cx="750900" cy="164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3" name="Google Shape;193;p31"/>
          <p:cNvGrpSpPr/>
          <p:nvPr/>
        </p:nvGrpSpPr>
        <p:grpSpPr>
          <a:xfrm>
            <a:off x="270271" y="3477691"/>
            <a:ext cx="2538322" cy="1502049"/>
            <a:chOff x="4248000" y="3268123"/>
            <a:chExt cx="2351169" cy="1391302"/>
          </a:xfrm>
        </p:grpSpPr>
        <p:sp>
          <p:nvSpPr>
            <p:cNvPr id="194" name="Google Shape;194;p31"/>
            <p:cNvSpPr/>
            <p:nvPr/>
          </p:nvSpPr>
          <p:spPr>
            <a:xfrm>
              <a:off x="6033550" y="3588450"/>
              <a:ext cx="354900" cy="35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 rot="-8100000">
              <a:off x="5619293" y="4062632"/>
              <a:ext cx="249892" cy="249892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4733400" y="4237450"/>
              <a:ext cx="157500" cy="157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4524350" y="3877725"/>
              <a:ext cx="95400" cy="95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868969" y="3268123"/>
              <a:ext cx="730200" cy="730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9" name="Google Shape;199;p31"/>
            <p:cNvCxnSpPr>
              <a:stCxn id="198" idx="2"/>
              <a:endCxn id="195" idx="2"/>
            </p:cNvCxnSpPr>
            <p:nvPr/>
          </p:nvCxnSpPr>
          <p:spPr>
            <a:xfrm flipH="1">
              <a:off x="5832669" y="3633223"/>
              <a:ext cx="36300" cy="642600"/>
            </a:xfrm>
            <a:prstGeom prst="curvedConnector4">
              <a:avLst>
                <a:gd name="adj1" fmla="val 1295438"/>
                <a:gd name="adj2" fmla="val 14003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0" name="Google Shape;200;p31"/>
            <p:cNvSpPr/>
            <p:nvPr/>
          </p:nvSpPr>
          <p:spPr>
            <a:xfrm>
              <a:off x="5447125" y="4337950"/>
              <a:ext cx="249600" cy="24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4889575" y="4311000"/>
              <a:ext cx="428150" cy="106725"/>
            </a:xfrm>
            <a:custGeom>
              <a:avLst/>
              <a:gdLst/>
              <a:ahLst/>
              <a:cxnLst/>
              <a:rect l="l" t="t" r="r" b="b"/>
              <a:pathLst>
                <a:path w="17126" h="4269" extrusionOk="0">
                  <a:moveTo>
                    <a:pt x="17126" y="4269"/>
                  </a:moveTo>
                  <a:cubicBezTo>
                    <a:pt x="13294" y="3118"/>
                    <a:pt x="9347" y="2080"/>
                    <a:pt x="5348" y="1954"/>
                  </a:cubicBezTo>
                  <a:cubicBezTo>
                    <a:pt x="4234" y="1919"/>
                    <a:pt x="1575" y="3777"/>
                    <a:pt x="2674" y="3960"/>
                  </a:cubicBezTo>
                  <a:cubicBezTo>
                    <a:pt x="4245" y="4222"/>
                    <a:pt x="1590" y="9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2" name="Google Shape;202;p31"/>
            <p:cNvCxnSpPr/>
            <p:nvPr/>
          </p:nvCxnSpPr>
          <p:spPr>
            <a:xfrm>
              <a:off x="4248000" y="4659425"/>
              <a:ext cx="41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3" name="Google Shape;203;p31"/>
          <p:cNvGrpSpPr/>
          <p:nvPr/>
        </p:nvGrpSpPr>
        <p:grpSpPr>
          <a:xfrm>
            <a:off x="669809" y="560710"/>
            <a:ext cx="1081642" cy="535146"/>
            <a:chOff x="4083425" y="2905700"/>
            <a:chExt cx="1944000" cy="961800"/>
          </a:xfrm>
        </p:grpSpPr>
        <p:sp>
          <p:nvSpPr>
            <p:cNvPr id="204" name="Google Shape;204;p31"/>
            <p:cNvSpPr/>
            <p:nvPr/>
          </p:nvSpPr>
          <p:spPr>
            <a:xfrm>
              <a:off x="4083425" y="2905700"/>
              <a:ext cx="1944000" cy="96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4877975" y="3057350"/>
              <a:ext cx="354900" cy="354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82204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lt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2734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29960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8471" y="1091181"/>
            <a:ext cx="8067056" cy="1608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639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49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836862" y="2874875"/>
            <a:ext cx="2739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836875" y="3175649"/>
            <a:ext cx="2739300" cy="9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5567831" y="2874875"/>
            <a:ext cx="27393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567849" y="3175649"/>
            <a:ext cx="2739300" cy="9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109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356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16800" y="1648813"/>
            <a:ext cx="3018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16800" y="2280075"/>
            <a:ext cx="3803400" cy="21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063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43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u="sng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u="sng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u="sng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u="sng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u="sng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u="sng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u="sng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u="sng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891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16800" y="775775"/>
            <a:ext cx="4566900" cy="15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02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 Thin"/>
              <a:buNone/>
              <a:defRPr sz="28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 Thin"/>
              <a:buNone/>
              <a:defRPr sz="28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 Thin"/>
              <a:buNone/>
              <a:defRPr sz="28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 Thin"/>
              <a:buNone/>
              <a:defRPr sz="28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 Thin"/>
              <a:buNone/>
              <a:defRPr sz="28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 Thin"/>
              <a:buNone/>
              <a:defRPr sz="28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 Thin"/>
              <a:buNone/>
              <a:defRPr sz="28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 Thin"/>
              <a:buNone/>
              <a:defRPr sz="28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rtan Thin"/>
              <a:buNone/>
              <a:defRPr sz="2800">
                <a:solidFill>
                  <a:schemeClr val="dk1"/>
                </a:solidFill>
                <a:latin typeface="Spartan Thin"/>
                <a:ea typeface="Spartan Thin"/>
                <a:cs typeface="Spartan Thin"/>
                <a:sym typeface="Spartan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31103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8724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C3EFC8-FA61-D041-A6B5-521C0002E63E}"/>
              </a:ext>
            </a:extLst>
          </p:cNvPr>
          <p:cNvSpPr txBox="1"/>
          <p:nvPr/>
        </p:nvSpPr>
        <p:spPr>
          <a:xfrm>
            <a:off x="609600" y="203835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gradFill>
                  <a:gsLst>
                    <a:gs pos="78000">
                      <a:srgbClr val="FF0000"/>
                    </a:gs>
                    <a:gs pos="0">
                      <a:srgbClr val="FFFFFF">
                        <a:lumMod val="0"/>
                      </a:srgbClr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avolini" panose="020B0604020202020204" pitchFamily="34" charset="0"/>
                <a:cs typeface="Cavolini" panose="020B0604020202020204" pitchFamily="34" charset="0"/>
              </a:rPr>
              <a:t>HTML AND CSS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E2471-644B-B04E-902E-D107C7874636}"/>
              </a:ext>
            </a:extLst>
          </p:cNvPr>
          <p:cNvSpPr txBox="1"/>
          <p:nvPr/>
        </p:nvSpPr>
        <p:spPr>
          <a:xfrm>
            <a:off x="306904" y="454521"/>
            <a:ext cx="8303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gradFill flip="none" rotWithShape="1">
                  <a:gsLst>
                    <a:gs pos="78000">
                      <a:srgbClr val="FF0000">
                        <a:lumMod val="75079"/>
                        <a:lumOff val="24921"/>
                      </a:srgbClr>
                    </a:gs>
                    <a:gs pos="0">
                      <a:srgbClr val="FF007A"/>
                    </a:gs>
                    <a:gs pos="24000">
                      <a:schemeClr val="accent4">
                        <a:lumMod val="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a:rPr>
              <a:t>Front-end web development</a:t>
            </a:r>
            <a:endParaRPr lang="en-US" sz="4800" dirty="0">
              <a:gradFill flip="none" rotWithShape="1">
                <a:gsLst>
                  <a:gs pos="78000">
                    <a:srgbClr val="FF0000">
                      <a:lumMod val="75079"/>
                      <a:lumOff val="24921"/>
                    </a:srgbClr>
                  </a:gs>
                  <a:gs pos="0">
                    <a:srgbClr val="FF007A"/>
                  </a:gs>
                  <a:gs pos="24000">
                    <a:schemeClr val="accent4">
                      <a:lumMod val="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1B83E3-7470-C347-9F91-414E2CB3A62F}"/>
              </a:ext>
            </a:extLst>
          </p:cNvPr>
          <p:cNvSpPr txBox="1"/>
          <p:nvPr/>
        </p:nvSpPr>
        <p:spPr>
          <a:xfrm>
            <a:off x="4038600" y="3028950"/>
            <a:ext cx="46698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gradFill>
                  <a:gsLst>
                    <a:gs pos="71000">
                      <a:srgbClr val="B50056"/>
                    </a:gs>
                    <a:gs pos="55000">
                      <a:srgbClr val="3500F5"/>
                    </a:gs>
                    <a:gs pos="27000">
                      <a:srgbClr val="FF007A"/>
                    </a:gs>
                    <a:gs pos="0">
                      <a:schemeClr val="accent4">
                        <a:lumMod val="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</a:rPr>
              <a:t>Submitted By:-Krishant Chauhan</a:t>
            </a:r>
          </a:p>
          <a:p>
            <a:r>
              <a:rPr lang="en-US" sz="2400" dirty="0">
                <a:gradFill>
                  <a:gsLst>
                    <a:gs pos="71000">
                      <a:srgbClr val="B50056"/>
                    </a:gs>
                    <a:gs pos="55000">
                      <a:srgbClr val="3500F5"/>
                    </a:gs>
                    <a:gs pos="27000">
                      <a:srgbClr val="FF007A"/>
                    </a:gs>
                    <a:gs pos="0">
                      <a:schemeClr val="accent4">
                        <a:lumMod val="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</a:rPr>
              <a:t>Course :- Bca</a:t>
            </a:r>
          </a:p>
          <a:p>
            <a:r>
              <a:rPr lang="en-US" sz="2400" dirty="0">
                <a:gradFill>
                  <a:gsLst>
                    <a:gs pos="71000">
                      <a:srgbClr val="B50056"/>
                    </a:gs>
                    <a:gs pos="55000">
                      <a:srgbClr val="3500F5"/>
                    </a:gs>
                    <a:gs pos="27000">
                      <a:srgbClr val="FF007A"/>
                    </a:gs>
                    <a:gs pos="0">
                      <a:schemeClr val="accent4">
                        <a:lumMod val="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</a:rPr>
              <a:t>Sem:- 4</a:t>
            </a:r>
          </a:p>
          <a:p>
            <a:r>
              <a:rPr lang="en-US" sz="2400" dirty="0">
                <a:gradFill>
                  <a:gsLst>
                    <a:gs pos="71000">
                      <a:srgbClr val="B50056"/>
                    </a:gs>
                    <a:gs pos="55000">
                      <a:srgbClr val="3500F5"/>
                    </a:gs>
                    <a:gs pos="27000">
                      <a:srgbClr val="FF007A"/>
                    </a:gs>
                    <a:gs pos="0">
                      <a:schemeClr val="accent4">
                        <a:lumMod val="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</a:rPr>
              <a:t>Roll no. :- 29</a:t>
            </a:r>
          </a:p>
          <a:p>
            <a:r>
              <a:rPr lang="en-US" sz="2400" dirty="0">
                <a:gradFill>
                  <a:gsLst>
                    <a:gs pos="71000">
                      <a:srgbClr val="B50056"/>
                    </a:gs>
                    <a:gs pos="55000">
                      <a:srgbClr val="3500F5"/>
                    </a:gs>
                    <a:gs pos="27000">
                      <a:srgbClr val="FF007A"/>
                    </a:gs>
                    <a:gs pos="0">
                      <a:schemeClr val="accent4">
                        <a:lumMod val="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</a:rPr>
              <a:t>University Roll no. :- 1921085</a:t>
            </a:r>
          </a:p>
        </p:txBody>
      </p:sp>
    </p:spTree>
    <p:extLst>
      <p:ext uri="{BB962C8B-B14F-4D97-AF65-F5344CB8AC3E}">
        <p14:creationId xmlns:p14="http://schemas.microsoft.com/office/powerpoint/2010/main" val="2185020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6400" y="1881754"/>
            <a:ext cx="560768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-155" dirty="0">
                <a:solidFill>
                  <a:srgbClr val="FF0000"/>
                </a:solidFill>
                <a:latin typeface="Verdana"/>
                <a:cs typeface="Verdana"/>
              </a:rPr>
              <a:t>HTML </a:t>
            </a:r>
            <a:r>
              <a:rPr sz="5200" b="1" spc="-235" dirty="0">
                <a:solidFill>
                  <a:srgbClr val="FF0000"/>
                </a:solidFill>
                <a:latin typeface="Verdana"/>
                <a:cs typeface="Verdana"/>
              </a:rPr>
              <a:t>Level</a:t>
            </a:r>
            <a:r>
              <a:rPr sz="5200" b="1" spc="-5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5200" b="1" spc="-325" dirty="0">
                <a:solidFill>
                  <a:srgbClr val="FF0000"/>
                </a:solidFill>
                <a:latin typeface="Verdana"/>
                <a:cs typeface="Verdana"/>
              </a:rPr>
              <a:t>Two</a:t>
            </a:r>
            <a:endParaRPr sz="52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7030084" cy="159338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114" dirty="0">
                <a:solidFill>
                  <a:srgbClr val="424242"/>
                </a:solidFill>
                <a:latin typeface="Verdana"/>
                <a:cs typeface="Verdana"/>
              </a:rPr>
              <a:t>In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this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40" dirty="0">
                <a:solidFill>
                  <a:srgbClr val="424242"/>
                </a:solidFill>
                <a:latin typeface="Verdana"/>
                <a:cs typeface="Verdana"/>
              </a:rPr>
              <a:t>section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will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consist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210" dirty="0">
                <a:solidFill>
                  <a:srgbClr val="424242"/>
                </a:solidFill>
                <a:latin typeface="Verdana"/>
                <a:cs typeface="Verdana"/>
              </a:rPr>
              <a:t>of:</a:t>
            </a:r>
            <a:endParaRPr sz="3000" dirty="0">
              <a:latin typeface="Verdana"/>
              <a:cs typeface="Verdana"/>
            </a:endParaRPr>
          </a:p>
          <a:p>
            <a:pPr marL="928369" lvl="1" indent="-459740">
              <a:lnSpc>
                <a:spcPct val="100000"/>
              </a:lnSpc>
              <a:spcBef>
                <a:spcPts val="52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Tables</a:t>
            </a:r>
            <a:endParaRPr sz="3000" dirty="0">
              <a:latin typeface="Verdana"/>
              <a:cs typeface="Verdana"/>
            </a:endParaRPr>
          </a:p>
          <a:p>
            <a:pPr marL="928369" lvl="1" indent="-459740">
              <a:lnSpc>
                <a:spcPct val="100000"/>
              </a:lnSpc>
              <a:spcBef>
                <a:spcPts val="52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3000" spc="45" dirty="0">
                <a:solidFill>
                  <a:srgbClr val="424242"/>
                </a:solidFill>
                <a:latin typeface="Verdana"/>
                <a:cs typeface="Verdana"/>
              </a:rPr>
              <a:t>Forms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1942" y="1881754"/>
            <a:ext cx="434149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200" b="1" spc="-250" dirty="0">
                <a:latin typeface="Verdana"/>
                <a:cs typeface="Verdana"/>
              </a:rPr>
              <a:t>	</a:t>
            </a:r>
            <a:r>
              <a:rPr sz="5200" b="1" spc="-250" dirty="0">
                <a:latin typeface="Verdana"/>
                <a:cs typeface="Verdana"/>
              </a:rPr>
              <a:t>Tables</a:t>
            </a:r>
            <a:endParaRPr sz="5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7625080" cy="3692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Tables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424242"/>
                </a:solidFill>
                <a:latin typeface="Verdana"/>
                <a:cs typeface="Verdana"/>
              </a:rPr>
              <a:t>in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HTML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consist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65" dirty="0">
                <a:solidFill>
                  <a:srgbClr val="424242"/>
                </a:solidFill>
                <a:latin typeface="Verdana"/>
                <a:cs typeface="Verdana"/>
              </a:rPr>
              <a:t>several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424242"/>
                </a:solidFill>
                <a:latin typeface="Verdana"/>
                <a:cs typeface="Verdana"/>
              </a:rPr>
              <a:t>tags  </a:t>
            </a:r>
            <a:r>
              <a:rPr sz="3000" spc="55" dirty="0">
                <a:solidFill>
                  <a:srgbClr val="424242"/>
                </a:solidFill>
                <a:latin typeface="Verdana"/>
                <a:cs typeface="Verdana"/>
              </a:rPr>
              <a:t>working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424242"/>
                </a:solidFill>
                <a:latin typeface="Verdana"/>
                <a:cs typeface="Verdana"/>
              </a:rPr>
              <a:t>together:</a:t>
            </a:r>
            <a:endParaRPr sz="3000" dirty="0">
              <a:latin typeface="Verdana"/>
              <a:cs typeface="Verdana"/>
            </a:endParaRPr>
          </a:p>
          <a:p>
            <a:pPr marL="928369" lvl="1" indent="-459740">
              <a:lnSpc>
                <a:spcPct val="100000"/>
              </a:lnSpc>
              <a:spcBef>
                <a:spcPts val="52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3000" spc="-185" dirty="0">
                <a:solidFill>
                  <a:srgbClr val="424242"/>
                </a:solidFill>
                <a:latin typeface="Verdana"/>
                <a:cs typeface="Verdana"/>
              </a:rPr>
              <a:t>&lt;table&gt;</a:t>
            </a:r>
            <a:endParaRPr sz="3000" dirty="0">
              <a:latin typeface="Verdana"/>
              <a:cs typeface="Verdana"/>
            </a:endParaRPr>
          </a:p>
          <a:p>
            <a:pPr marL="1385570" lvl="2" indent="-459740">
              <a:lnSpc>
                <a:spcPct val="100000"/>
              </a:lnSpc>
              <a:spcBef>
                <a:spcPts val="525"/>
              </a:spcBef>
              <a:buFont typeface="Arial"/>
              <a:buChar char="■"/>
              <a:tabLst>
                <a:tab pos="1385570" algn="l"/>
                <a:tab pos="1386205" algn="l"/>
              </a:tabLst>
            </a:pPr>
            <a:r>
              <a:rPr sz="3000" spc="-170" dirty="0">
                <a:solidFill>
                  <a:srgbClr val="424242"/>
                </a:solidFill>
                <a:latin typeface="Verdana"/>
                <a:cs typeface="Verdana"/>
              </a:rPr>
              <a:t>&lt;thead&gt;</a:t>
            </a:r>
            <a:endParaRPr sz="3000" dirty="0">
              <a:latin typeface="Verdana"/>
              <a:cs typeface="Verdana"/>
            </a:endParaRPr>
          </a:p>
          <a:p>
            <a:pPr marL="1842770" lvl="3" indent="-459740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1842770" algn="l"/>
                <a:tab pos="1843405" algn="l"/>
              </a:tabLst>
            </a:pPr>
            <a:r>
              <a:rPr sz="3000" spc="-325" dirty="0">
                <a:solidFill>
                  <a:srgbClr val="424242"/>
                </a:solidFill>
                <a:latin typeface="Verdana"/>
                <a:cs typeface="Verdana"/>
              </a:rPr>
              <a:t>&lt;th&gt;</a:t>
            </a:r>
            <a:endParaRPr sz="3000" dirty="0">
              <a:latin typeface="Verdana"/>
              <a:cs typeface="Verdana"/>
            </a:endParaRPr>
          </a:p>
          <a:p>
            <a:pPr marL="1385570" lvl="2" indent="-459740">
              <a:lnSpc>
                <a:spcPct val="100000"/>
              </a:lnSpc>
              <a:spcBef>
                <a:spcPts val="525"/>
              </a:spcBef>
              <a:buFont typeface="Arial"/>
              <a:buChar char="■"/>
              <a:tabLst>
                <a:tab pos="1385570" algn="l"/>
                <a:tab pos="1386205" algn="l"/>
              </a:tabLst>
            </a:pPr>
            <a:r>
              <a:rPr sz="3000" spc="-380" dirty="0">
                <a:solidFill>
                  <a:srgbClr val="424242"/>
                </a:solidFill>
                <a:latin typeface="Verdana"/>
                <a:cs typeface="Verdana"/>
              </a:rPr>
              <a:t>&lt;tr&gt;</a:t>
            </a:r>
            <a:endParaRPr sz="3000" dirty="0">
              <a:latin typeface="Verdana"/>
              <a:cs typeface="Verdana"/>
            </a:endParaRPr>
          </a:p>
          <a:p>
            <a:pPr marL="1842770" lvl="3" indent="-459740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1842770" algn="l"/>
                <a:tab pos="1843405" algn="l"/>
              </a:tabLst>
            </a:pPr>
            <a:r>
              <a:rPr sz="3000" spc="-330" dirty="0">
                <a:solidFill>
                  <a:srgbClr val="424242"/>
                </a:solidFill>
                <a:latin typeface="Verdana"/>
                <a:cs typeface="Verdana"/>
              </a:rPr>
              <a:t>&lt;td&gt;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3412" y="1881754"/>
            <a:ext cx="687832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200" b="1" spc="-210" dirty="0">
                <a:latin typeface="Verdana"/>
                <a:cs typeface="Verdana"/>
              </a:rPr>
              <a:t>	</a:t>
            </a:r>
            <a:r>
              <a:rPr sz="5200" b="1" spc="-210" dirty="0">
                <a:latin typeface="Verdana"/>
                <a:cs typeface="Verdana"/>
              </a:rPr>
              <a:t>Forms</a:t>
            </a:r>
            <a:r>
              <a:rPr sz="5200" b="1" spc="-685" dirty="0">
                <a:latin typeface="Verdana"/>
                <a:cs typeface="Verdana"/>
              </a:rPr>
              <a:t> </a:t>
            </a:r>
            <a:r>
              <a:rPr sz="5200" b="1" spc="-185" dirty="0">
                <a:latin typeface="Verdana"/>
                <a:cs typeface="Verdana"/>
              </a:rPr>
              <a:t>Basics</a:t>
            </a:r>
            <a:endParaRPr sz="5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8600" y="1962150"/>
            <a:ext cx="8241030" cy="10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25" dirty="0">
                <a:solidFill>
                  <a:srgbClr val="424242"/>
                </a:solidFill>
                <a:latin typeface="Verdana"/>
                <a:cs typeface="Verdana"/>
              </a:rPr>
              <a:t>Creating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45" dirty="0">
                <a:solidFill>
                  <a:srgbClr val="424242"/>
                </a:solidFill>
                <a:latin typeface="Verdana"/>
                <a:cs typeface="Verdana"/>
              </a:rPr>
              <a:t>Forms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424242"/>
                </a:solidFill>
                <a:latin typeface="Verdana"/>
                <a:cs typeface="Verdana"/>
              </a:rPr>
              <a:t>in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HTML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70" dirty="0">
                <a:solidFill>
                  <a:srgbClr val="424242"/>
                </a:solidFill>
                <a:latin typeface="Verdana"/>
                <a:cs typeface="Verdana"/>
              </a:rPr>
              <a:t>revolves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424242"/>
                </a:solidFill>
                <a:latin typeface="Verdana"/>
                <a:cs typeface="Verdana"/>
              </a:rPr>
              <a:t>around 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the </a:t>
            </a:r>
            <a:r>
              <a:rPr sz="3000" spc="-150" dirty="0">
                <a:solidFill>
                  <a:srgbClr val="424242"/>
                </a:solidFill>
                <a:latin typeface="Verdana"/>
                <a:cs typeface="Verdana"/>
              </a:rPr>
              <a:t>&lt;input&gt;</a:t>
            </a:r>
            <a:r>
              <a:rPr sz="3000" spc="-61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70" dirty="0">
                <a:solidFill>
                  <a:srgbClr val="424242"/>
                </a:solidFill>
                <a:latin typeface="Verdana"/>
                <a:cs typeface="Verdana"/>
              </a:rPr>
              <a:t>tag.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38472" y="1885950"/>
            <a:ext cx="8067056" cy="836126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17190" marR="5080" indent="-1926589">
              <a:lnSpc>
                <a:spcPts val="6220"/>
              </a:lnSpc>
              <a:spcBef>
                <a:spcPts val="320"/>
              </a:spcBef>
            </a:pPr>
            <a:r>
              <a:rPr spc="-210" dirty="0"/>
              <a:t>Forms </a:t>
            </a:r>
            <a:r>
              <a:rPr spc="-130" dirty="0"/>
              <a:t>and  </a:t>
            </a:r>
            <a:r>
              <a:rPr spc="-195" dirty="0"/>
              <a:t>Labels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8056880" cy="155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The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use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424242"/>
                </a:solidFill>
                <a:latin typeface="Verdana"/>
                <a:cs typeface="Verdana"/>
              </a:rPr>
              <a:t>the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424242"/>
                </a:solidFill>
                <a:latin typeface="Verdana"/>
                <a:cs typeface="Verdana"/>
              </a:rPr>
              <a:t>label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tag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will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424242"/>
                </a:solidFill>
                <a:latin typeface="Verdana"/>
                <a:cs typeface="Verdana"/>
              </a:rPr>
              <a:t>allow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424242"/>
                </a:solidFill>
                <a:latin typeface="Verdana"/>
                <a:cs typeface="Verdana"/>
              </a:rPr>
              <a:t>you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  </a:t>
            </a:r>
            <a:r>
              <a:rPr sz="3000" spc="100" dirty="0">
                <a:solidFill>
                  <a:srgbClr val="424242"/>
                </a:solidFill>
                <a:latin typeface="Verdana"/>
                <a:cs typeface="Verdana"/>
              </a:rPr>
              <a:t>add </a:t>
            </a:r>
            <a:r>
              <a:rPr sz="3000" dirty="0">
                <a:solidFill>
                  <a:srgbClr val="424242"/>
                </a:solidFill>
                <a:latin typeface="Verdana"/>
                <a:cs typeface="Verdana"/>
              </a:rPr>
              <a:t>labels </a:t>
            </a:r>
            <a:r>
              <a:rPr sz="3000" spc="55" dirty="0">
                <a:solidFill>
                  <a:srgbClr val="424242"/>
                </a:solidFill>
                <a:latin typeface="Verdana"/>
                <a:cs typeface="Verdana"/>
              </a:rPr>
              <a:t>in </a:t>
            </a:r>
            <a:r>
              <a:rPr sz="3000" spc="60" dirty="0">
                <a:solidFill>
                  <a:srgbClr val="424242"/>
                </a:solidFill>
                <a:latin typeface="Verdana"/>
                <a:cs typeface="Verdana"/>
              </a:rPr>
              <a:t>front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an </a:t>
            </a:r>
            <a:r>
              <a:rPr sz="3000" spc="85" dirty="0">
                <a:solidFill>
                  <a:srgbClr val="424242"/>
                </a:solidFill>
                <a:latin typeface="Verdana"/>
                <a:cs typeface="Verdana"/>
              </a:rPr>
              <a:t>input </a:t>
            </a:r>
            <a:r>
              <a:rPr sz="3000" spc="55" dirty="0">
                <a:solidFill>
                  <a:srgbClr val="424242"/>
                </a:solidFill>
                <a:latin typeface="Verdana"/>
                <a:cs typeface="Verdana"/>
              </a:rPr>
              <a:t>in </a:t>
            </a:r>
            <a:r>
              <a:rPr sz="3000" spc="-25" dirty="0">
                <a:solidFill>
                  <a:srgbClr val="424242"/>
                </a:solidFill>
                <a:latin typeface="Verdana"/>
                <a:cs typeface="Verdana"/>
              </a:rPr>
              <a:t>your  </a:t>
            </a: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HTML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60" dirty="0">
                <a:solidFill>
                  <a:srgbClr val="424242"/>
                </a:solidFill>
                <a:latin typeface="Verdana"/>
                <a:cs typeface="Verdana"/>
              </a:rPr>
              <a:t>form.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244" y="1881754"/>
            <a:ext cx="8306434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200" b="1" spc="-180" dirty="0">
                <a:latin typeface="Verdana"/>
                <a:cs typeface="Verdana"/>
              </a:rPr>
              <a:t>	</a:t>
            </a:r>
            <a:r>
              <a:rPr sz="5200" b="1" spc="-180" dirty="0">
                <a:latin typeface="Verdana"/>
                <a:cs typeface="Verdana"/>
              </a:rPr>
              <a:t>Form</a:t>
            </a:r>
            <a:r>
              <a:rPr sz="5200" b="1" spc="-204" dirty="0">
                <a:latin typeface="Verdana"/>
                <a:cs typeface="Verdana"/>
              </a:rPr>
              <a:t> </a:t>
            </a:r>
            <a:r>
              <a:rPr sz="5200" b="1" spc="-185" dirty="0">
                <a:latin typeface="Verdana"/>
                <a:cs typeface="Verdana"/>
              </a:rPr>
              <a:t>Selections</a:t>
            </a:r>
            <a:endParaRPr sz="5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6200" y="1245746"/>
            <a:ext cx="8229600" cy="26520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lang="en-US" sz="3000" spc="20" dirty="0">
                <a:solidFill>
                  <a:srgbClr val="424242"/>
                </a:solidFill>
                <a:latin typeface="Verdana"/>
                <a:cs typeface="Verdana"/>
              </a:rPr>
              <a:t>E</a:t>
            </a: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xploring</a:t>
            </a:r>
            <a:r>
              <a:rPr sz="3000" spc="-26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the</a:t>
            </a:r>
            <a:r>
              <a:rPr sz="3000" spc="-26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70" dirty="0">
                <a:solidFill>
                  <a:srgbClr val="424242"/>
                </a:solidFill>
                <a:latin typeface="Verdana"/>
                <a:cs typeface="Verdana"/>
              </a:rPr>
              <a:t>variety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  </a:t>
            </a:r>
            <a:r>
              <a:rPr sz="3000" spc="85" dirty="0">
                <a:solidFill>
                  <a:srgbClr val="424242"/>
                </a:solidFill>
                <a:latin typeface="Verdana"/>
                <a:cs typeface="Verdana"/>
              </a:rPr>
              <a:t>input</a:t>
            </a:r>
            <a:r>
              <a:rPr lang="en-US" sz="3000" spc="85" dirty="0">
                <a:solidFill>
                  <a:srgbClr val="424242"/>
                </a:solidFill>
                <a:latin typeface="Verdana"/>
                <a:cs typeface="Verdana"/>
              </a:rPr>
              <a:t> m</a:t>
            </a:r>
            <a:r>
              <a:rPr sz="3000" spc="85" dirty="0">
                <a:solidFill>
                  <a:srgbClr val="424242"/>
                </a:solidFill>
                <a:latin typeface="Verdana"/>
                <a:cs typeface="Verdana"/>
              </a:rPr>
              <a:t>ethods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for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70" dirty="0">
                <a:solidFill>
                  <a:srgbClr val="424242"/>
                </a:solidFill>
                <a:latin typeface="Verdana"/>
                <a:cs typeface="Verdana"/>
              </a:rPr>
              <a:t>forms,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424242"/>
                </a:solidFill>
                <a:latin typeface="Verdana"/>
                <a:cs typeface="Verdana"/>
              </a:rPr>
              <a:t>such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285" dirty="0">
                <a:solidFill>
                  <a:srgbClr val="424242"/>
                </a:solidFill>
                <a:latin typeface="Verdana"/>
                <a:cs typeface="Verdana"/>
              </a:rPr>
              <a:t>as:</a:t>
            </a:r>
            <a:endParaRPr sz="3000" dirty="0">
              <a:latin typeface="Verdana"/>
              <a:cs typeface="Verdana"/>
            </a:endParaRPr>
          </a:p>
          <a:p>
            <a:pPr marL="928369" lvl="1" indent="-459740">
              <a:lnSpc>
                <a:spcPct val="100000"/>
              </a:lnSpc>
              <a:spcBef>
                <a:spcPts val="52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Radio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Button</a:t>
            </a:r>
            <a:r>
              <a:rPr sz="3000" spc="-59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50" dirty="0">
                <a:solidFill>
                  <a:srgbClr val="424242"/>
                </a:solidFill>
                <a:latin typeface="Verdana"/>
                <a:cs typeface="Verdana"/>
              </a:rPr>
              <a:t>(Linked)</a:t>
            </a:r>
            <a:endParaRPr sz="3000" dirty="0">
              <a:latin typeface="Verdana"/>
              <a:cs typeface="Verdana"/>
            </a:endParaRPr>
          </a:p>
          <a:p>
            <a:pPr marL="928369" lvl="1" indent="-459740">
              <a:lnSpc>
                <a:spcPct val="100000"/>
              </a:lnSpc>
              <a:spcBef>
                <a:spcPts val="52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Drop </a:t>
            </a: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Down</a:t>
            </a:r>
            <a:r>
              <a:rPr sz="3000" spc="-61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424242"/>
                </a:solidFill>
                <a:latin typeface="Verdana"/>
                <a:cs typeface="Verdana"/>
              </a:rPr>
              <a:t>Menus</a:t>
            </a:r>
            <a:endParaRPr sz="3000" dirty="0">
              <a:latin typeface="Verdana"/>
              <a:cs typeface="Verdana"/>
            </a:endParaRPr>
          </a:p>
          <a:p>
            <a:pPr marL="928369" lvl="1" indent="-459740">
              <a:lnSpc>
                <a:spcPct val="100000"/>
              </a:lnSpc>
              <a:spcBef>
                <a:spcPts val="52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3000" spc="-114" dirty="0">
                <a:solidFill>
                  <a:srgbClr val="424242"/>
                </a:solidFill>
                <a:latin typeface="Verdana"/>
                <a:cs typeface="Verdana"/>
              </a:rPr>
              <a:t>Text </a:t>
            </a:r>
            <a:r>
              <a:rPr sz="3000" spc="-20" dirty="0">
                <a:solidFill>
                  <a:srgbClr val="424242"/>
                </a:solidFill>
                <a:latin typeface="Verdana"/>
                <a:cs typeface="Verdana"/>
              </a:rPr>
              <a:t>Area</a:t>
            </a:r>
            <a:r>
              <a:rPr sz="3000" spc="-43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424242"/>
                </a:solidFill>
                <a:latin typeface="Verdana"/>
                <a:cs typeface="Verdana"/>
              </a:rPr>
              <a:t>Inputs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 flipH="1">
            <a:off x="4451738" y="666749"/>
            <a:ext cx="12026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latin typeface="Verdana"/>
                <a:cs typeface="Verdana"/>
              </a:rPr>
              <a:t> </a:t>
            </a:r>
            <a:endParaRPr lang="en-US" sz="28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110460"/>
            <a:ext cx="7437120" cy="2762936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625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lang="en-IN" sz="3000" spc="20" dirty="0">
                <a:solidFill>
                  <a:srgbClr val="595959"/>
                </a:solidFill>
                <a:latin typeface="Verdana"/>
                <a:cs typeface="Verdana"/>
              </a:rPr>
              <a:t>All</a:t>
            </a:r>
            <a:r>
              <a:rPr lang="en-IN" sz="3000" spc="-27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10" dirty="0">
                <a:solidFill>
                  <a:srgbClr val="595959"/>
                </a:solidFill>
                <a:latin typeface="Verdana"/>
                <a:cs typeface="Verdana"/>
              </a:rPr>
              <a:t>of</a:t>
            </a:r>
            <a:r>
              <a:rPr lang="en-IN" sz="3000" spc="-27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40" dirty="0">
                <a:solidFill>
                  <a:srgbClr val="595959"/>
                </a:solidFill>
                <a:latin typeface="Verdana"/>
                <a:cs typeface="Verdana"/>
              </a:rPr>
              <a:t>that</a:t>
            </a:r>
            <a:r>
              <a:rPr lang="en-IN" sz="3000" spc="-27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-60" dirty="0">
                <a:solidFill>
                  <a:srgbClr val="595959"/>
                </a:solidFill>
                <a:latin typeface="Verdana"/>
                <a:cs typeface="Verdana"/>
              </a:rPr>
              <a:t>is</a:t>
            </a:r>
            <a:r>
              <a:rPr lang="en-IN" sz="3000" spc="-27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-25" dirty="0">
                <a:solidFill>
                  <a:srgbClr val="595959"/>
                </a:solidFill>
                <a:latin typeface="Verdana"/>
                <a:cs typeface="Verdana"/>
              </a:rPr>
              <a:t>still</a:t>
            </a:r>
            <a:r>
              <a:rPr lang="en-IN" sz="3000" spc="-27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50" dirty="0">
                <a:solidFill>
                  <a:srgbClr val="595959"/>
                </a:solidFill>
                <a:latin typeface="Verdana"/>
                <a:cs typeface="Verdana"/>
              </a:rPr>
              <a:t>quite</a:t>
            </a:r>
            <a:r>
              <a:rPr lang="en-IN" sz="3000" spc="-27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-35" dirty="0">
                <a:solidFill>
                  <a:srgbClr val="595959"/>
                </a:solidFill>
                <a:latin typeface="Verdana"/>
                <a:cs typeface="Verdana"/>
              </a:rPr>
              <a:t>a</a:t>
            </a:r>
            <a:r>
              <a:rPr lang="en-IN" sz="3000" spc="-27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60" dirty="0">
                <a:solidFill>
                  <a:srgbClr val="595959"/>
                </a:solidFill>
                <a:latin typeface="Verdana"/>
                <a:cs typeface="Verdana"/>
              </a:rPr>
              <a:t>bit</a:t>
            </a:r>
            <a:r>
              <a:rPr lang="en-IN" sz="3000" spc="-27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-110" dirty="0">
                <a:solidFill>
                  <a:srgbClr val="595959"/>
                </a:solidFill>
                <a:latin typeface="Verdana"/>
                <a:cs typeface="Verdana"/>
              </a:rPr>
              <a:t>away!</a:t>
            </a:r>
            <a:endParaRPr lang="en-IN" sz="3000" dirty="0">
              <a:latin typeface="Verdana"/>
              <a:cs typeface="Verdana"/>
            </a:endParaRPr>
          </a:p>
          <a:p>
            <a:pPr marL="471170" indent="-459105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lang="en-IN" sz="3000" spc="30" dirty="0">
                <a:solidFill>
                  <a:srgbClr val="595959"/>
                </a:solidFill>
                <a:latin typeface="Verdana"/>
                <a:cs typeface="Verdana"/>
              </a:rPr>
              <a:t>For</a:t>
            </a:r>
            <a:r>
              <a:rPr lang="en-IN" sz="3000" spc="-27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110" dirty="0">
                <a:solidFill>
                  <a:srgbClr val="595959"/>
                </a:solidFill>
                <a:latin typeface="Verdana"/>
                <a:cs typeface="Verdana"/>
              </a:rPr>
              <a:t>now</a:t>
            </a:r>
            <a:r>
              <a:rPr lang="en-IN" sz="3000" spc="-27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80" dirty="0">
                <a:solidFill>
                  <a:srgbClr val="595959"/>
                </a:solidFill>
                <a:latin typeface="Verdana"/>
                <a:cs typeface="Verdana"/>
              </a:rPr>
              <a:t>we</a:t>
            </a:r>
            <a:r>
              <a:rPr lang="en-IN" sz="3000" spc="-27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30" dirty="0">
                <a:solidFill>
                  <a:srgbClr val="595959"/>
                </a:solidFill>
                <a:latin typeface="Verdana"/>
                <a:cs typeface="Verdana"/>
              </a:rPr>
              <a:t>will</a:t>
            </a:r>
            <a:r>
              <a:rPr lang="en-IN" sz="3000" spc="-27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-20" dirty="0">
                <a:solidFill>
                  <a:srgbClr val="595959"/>
                </a:solidFill>
                <a:latin typeface="Verdana"/>
                <a:cs typeface="Verdana"/>
              </a:rPr>
              <a:t>start</a:t>
            </a:r>
            <a:r>
              <a:rPr lang="en-IN" sz="3000" spc="-27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80" dirty="0">
                <a:solidFill>
                  <a:srgbClr val="595959"/>
                </a:solidFill>
                <a:latin typeface="Verdana"/>
                <a:cs typeface="Verdana"/>
              </a:rPr>
              <a:t>with</a:t>
            </a:r>
            <a:r>
              <a:rPr lang="en-IN" sz="3000" spc="-27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-25" dirty="0">
                <a:solidFill>
                  <a:srgbClr val="595959"/>
                </a:solidFill>
                <a:latin typeface="Verdana"/>
                <a:cs typeface="Verdana"/>
              </a:rPr>
              <a:t>Level</a:t>
            </a:r>
            <a:r>
              <a:rPr lang="en-IN" sz="3000" spc="-27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3000" spc="-105" dirty="0">
                <a:solidFill>
                  <a:srgbClr val="595959"/>
                </a:solidFill>
                <a:latin typeface="Verdana"/>
                <a:cs typeface="Verdana"/>
              </a:rPr>
              <a:t>One:</a:t>
            </a:r>
            <a:endParaRPr lang="en-IN" sz="3000" dirty="0">
              <a:latin typeface="Verdana"/>
              <a:cs typeface="Verdana"/>
            </a:endParaRPr>
          </a:p>
          <a:p>
            <a:pPr marL="928369" lvl="1" indent="-413384">
              <a:lnSpc>
                <a:spcPct val="100000"/>
              </a:lnSpc>
              <a:spcBef>
                <a:spcPts val="54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lang="en-IN" sz="2400" spc="95" dirty="0">
                <a:solidFill>
                  <a:srgbClr val="595959"/>
                </a:solidFill>
                <a:latin typeface="Verdana"/>
                <a:cs typeface="Verdana"/>
              </a:rPr>
              <a:t>HTML</a:t>
            </a:r>
            <a:r>
              <a:rPr lang="en-IN" sz="2400" spc="-22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2400" spc="10" dirty="0">
                <a:solidFill>
                  <a:srgbClr val="595959"/>
                </a:solidFill>
                <a:latin typeface="Verdana"/>
                <a:cs typeface="Verdana"/>
              </a:rPr>
              <a:t>Basics</a:t>
            </a:r>
            <a:endParaRPr lang="en-IN" sz="2400" dirty="0">
              <a:latin typeface="Verdana"/>
              <a:cs typeface="Verdana"/>
            </a:endParaRPr>
          </a:p>
          <a:p>
            <a:pPr marL="928369" lvl="1" indent="-413384">
              <a:lnSpc>
                <a:spcPct val="100000"/>
              </a:lnSpc>
              <a:spcBef>
                <a:spcPts val="420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lang="en-IN" sz="2400" spc="-15" dirty="0">
                <a:solidFill>
                  <a:srgbClr val="595959"/>
                </a:solidFill>
                <a:latin typeface="Verdana"/>
                <a:cs typeface="Verdana"/>
              </a:rPr>
              <a:t>Lists</a:t>
            </a:r>
            <a:endParaRPr lang="en-IN" sz="2400" dirty="0">
              <a:latin typeface="Verdana"/>
              <a:cs typeface="Verdana"/>
            </a:endParaRPr>
          </a:p>
          <a:p>
            <a:pPr marL="928369" lvl="1" indent="-413384">
              <a:lnSpc>
                <a:spcPct val="100000"/>
              </a:lnSpc>
              <a:spcBef>
                <a:spcPts val="420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lang="en-IN" sz="2400" spc="-25" dirty="0" err="1">
                <a:solidFill>
                  <a:srgbClr val="595959"/>
                </a:solidFill>
                <a:latin typeface="Verdana"/>
                <a:cs typeface="Verdana"/>
              </a:rPr>
              <a:t>Divs</a:t>
            </a:r>
            <a:r>
              <a:rPr lang="en-IN" sz="2400" spc="-2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2400" spc="70" dirty="0">
                <a:solidFill>
                  <a:srgbClr val="595959"/>
                </a:solidFill>
                <a:latin typeface="Verdana"/>
                <a:cs typeface="Verdana"/>
              </a:rPr>
              <a:t>and</a:t>
            </a:r>
            <a:r>
              <a:rPr lang="en-IN" sz="2400" spc="-409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lang="en-IN" sz="2400" spc="-10" dirty="0">
                <a:solidFill>
                  <a:srgbClr val="595959"/>
                </a:solidFill>
                <a:latin typeface="Verdana"/>
                <a:cs typeface="Verdana"/>
              </a:rPr>
              <a:t>Spans</a:t>
            </a:r>
            <a:endParaRPr lang="en-IN" sz="2400" dirty="0">
              <a:latin typeface="Verdana"/>
              <a:cs typeface="Verdana"/>
            </a:endParaRPr>
          </a:p>
          <a:p>
            <a:pPr marL="928369" lvl="1" indent="-413384">
              <a:lnSpc>
                <a:spcPct val="100000"/>
              </a:lnSpc>
              <a:spcBef>
                <a:spcPts val="420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lang="en-IN" sz="2400" spc="10" dirty="0">
                <a:solidFill>
                  <a:srgbClr val="595959"/>
                </a:solidFill>
                <a:latin typeface="Verdana"/>
                <a:cs typeface="Verdana"/>
              </a:rPr>
              <a:t>Attributes</a:t>
            </a:r>
            <a:endParaRPr lang="en-IN" sz="2400" dirty="0">
              <a:latin typeface="Verdana"/>
              <a:cs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1A495-ADD1-BF46-AF00-D55D7D116979}"/>
              </a:ext>
            </a:extLst>
          </p:cNvPr>
          <p:cNvSpPr txBox="1"/>
          <p:nvPr/>
        </p:nvSpPr>
        <p:spPr>
          <a:xfrm>
            <a:off x="2286000" y="656362"/>
            <a:ext cx="3119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  HTML OverView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0590" y="1881754"/>
            <a:ext cx="496506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-250" dirty="0">
                <a:latin typeface="Verdana"/>
                <a:cs typeface="Verdana"/>
              </a:rPr>
              <a:t>CSS </a:t>
            </a:r>
            <a:r>
              <a:rPr sz="5200" b="1" spc="-229" dirty="0">
                <a:latin typeface="Verdana"/>
                <a:cs typeface="Verdana"/>
              </a:rPr>
              <a:t>Level</a:t>
            </a:r>
            <a:r>
              <a:rPr sz="5200" b="1" spc="-455" dirty="0">
                <a:latin typeface="Verdana"/>
                <a:cs typeface="Verdana"/>
              </a:rPr>
              <a:t> </a:t>
            </a:r>
            <a:r>
              <a:rPr sz="5200" b="1" spc="-95" dirty="0">
                <a:latin typeface="Verdana"/>
                <a:cs typeface="Verdana"/>
              </a:rPr>
              <a:t>One</a:t>
            </a:r>
            <a:endParaRPr sz="5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4800" y="498939"/>
            <a:ext cx="7969884" cy="3676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9144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lang="en-IN" sz="3000" spc="-125" dirty="0">
                <a:solidFill>
                  <a:srgbClr val="424242"/>
                </a:solidFill>
                <a:latin typeface="Verdana"/>
                <a:cs typeface="Verdana"/>
              </a:rPr>
              <a:t>CSS</a:t>
            </a:r>
            <a:r>
              <a:rPr lang="en-IN"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15" dirty="0">
                <a:solidFill>
                  <a:srgbClr val="424242"/>
                </a:solidFill>
                <a:latin typeface="Verdana"/>
                <a:cs typeface="Verdana"/>
              </a:rPr>
              <a:t>stands</a:t>
            </a:r>
            <a:r>
              <a:rPr lang="en-IN"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-30" dirty="0">
                <a:solidFill>
                  <a:srgbClr val="424242"/>
                </a:solidFill>
                <a:latin typeface="Verdana"/>
                <a:cs typeface="Verdana"/>
              </a:rPr>
              <a:t>for</a:t>
            </a:r>
            <a:r>
              <a:rPr lang="en-IN"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50" dirty="0">
                <a:solidFill>
                  <a:srgbClr val="424242"/>
                </a:solidFill>
                <a:latin typeface="Verdana"/>
                <a:cs typeface="Verdana"/>
              </a:rPr>
              <a:t>Cascading</a:t>
            </a:r>
            <a:r>
              <a:rPr lang="en-IN"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-70" dirty="0">
                <a:solidFill>
                  <a:srgbClr val="424242"/>
                </a:solidFill>
                <a:latin typeface="Verdana"/>
                <a:cs typeface="Verdana"/>
              </a:rPr>
              <a:t>Style</a:t>
            </a:r>
            <a:r>
              <a:rPr lang="en-IN"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-15" dirty="0">
                <a:solidFill>
                  <a:srgbClr val="424242"/>
                </a:solidFill>
                <a:latin typeface="Verdana"/>
                <a:cs typeface="Verdana"/>
              </a:rPr>
              <a:t>Sheets</a:t>
            </a:r>
          </a:p>
          <a:p>
            <a:pPr marL="471170" marR="9144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lang="en-IN" sz="3000" spc="-125" dirty="0">
                <a:solidFill>
                  <a:srgbClr val="424242"/>
                </a:solidFill>
                <a:latin typeface="Verdana"/>
                <a:cs typeface="Verdana"/>
              </a:rPr>
              <a:t>CSS</a:t>
            </a:r>
            <a:r>
              <a:rPr lang="en-IN"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20" dirty="0">
                <a:solidFill>
                  <a:srgbClr val="424242"/>
                </a:solidFill>
                <a:latin typeface="Verdana"/>
                <a:cs typeface="Verdana"/>
              </a:rPr>
              <a:t>describes</a:t>
            </a:r>
            <a:r>
              <a:rPr lang="en-IN"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110" dirty="0">
                <a:solidFill>
                  <a:srgbClr val="424242"/>
                </a:solidFill>
                <a:latin typeface="Verdana"/>
                <a:cs typeface="Verdana"/>
              </a:rPr>
              <a:t>how</a:t>
            </a:r>
            <a:r>
              <a:rPr lang="en-IN"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120" dirty="0">
                <a:solidFill>
                  <a:srgbClr val="424242"/>
                </a:solidFill>
                <a:latin typeface="Verdana"/>
                <a:cs typeface="Verdana"/>
              </a:rPr>
              <a:t>HTML</a:t>
            </a:r>
            <a:r>
              <a:rPr lang="en-IN"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50" dirty="0">
                <a:solidFill>
                  <a:srgbClr val="424242"/>
                </a:solidFill>
                <a:latin typeface="Verdana"/>
                <a:cs typeface="Verdana"/>
              </a:rPr>
              <a:t>elements</a:t>
            </a:r>
            <a:r>
              <a:rPr lang="en-IN"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-45" dirty="0">
                <a:solidFill>
                  <a:srgbClr val="424242"/>
                </a:solidFill>
                <a:latin typeface="Verdana"/>
                <a:cs typeface="Verdana"/>
              </a:rPr>
              <a:t>are  </a:t>
            </a:r>
            <a:r>
              <a:rPr lang="en-IN" sz="3000" spc="15" dirty="0">
                <a:solidFill>
                  <a:srgbClr val="424242"/>
                </a:solidFill>
                <a:latin typeface="Verdana"/>
                <a:cs typeface="Verdana"/>
              </a:rPr>
              <a:t>displayed </a:t>
            </a:r>
            <a:r>
              <a:rPr lang="en-IN" sz="3000" spc="95" dirty="0">
                <a:solidFill>
                  <a:srgbClr val="424242"/>
                </a:solidFill>
                <a:latin typeface="Verdana"/>
                <a:cs typeface="Verdana"/>
              </a:rPr>
              <a:t>on</a:t>
            </a:r>
            <a:r>
              <a:rPr lang="en-IN" sz="3000" spc="-80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-35" dirty="0">
                <a:solidFill>
                  <a:srgbClr val="424242"/>
                </a:solidFill>
                <a:latin typeface="Verdana"/>
                <a:cs typeface="Verdana"/>
              </a:rPr>
              <a:t>a </a:t>
            </a:r>
            <a:r>
              <a:rPr lang="en-IN" sz="3000" spc="85" dirty="0">
                <a:solidFill>
                  <a:srgbClr val="424242"/>
                </a:solidFill>
                <a:latin typeface="Verdana"/>
                <a:cs typeface="Verdana"/>
              </a:rPr>
              <a:t>page</a:t>
            </a:r>
            <a:endParaRPr lang="en-US" sz="3000" spc="85" dirty="0">
              <a:solidFill>
                <a:srgbClr val="424242"/>
              </a:solidFill>
              <a:latin typeface="Verdana"/>
              <a:cs typeface="Verdana"/>
            </a:endParaRPr>
          </a:p>
          <a:p>
            <a:pPr marL="471170" marR="9144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lang="en-IN" sz="3000" spc="-10" dirty="0">
                <a:solidFill>
                  <a:srgbClr val="424242"/>
                </a:solidFill>
                <a:latin typeface="Verdana"/>
                <a:cs typeface="Verdana"/>
              </a:rPr>
              <a:t>Styling </a:t>
            </a:r>
            <a:r>
              <a:rPr lang="en-IN" sz="3000" spc="75" dirty="0">
                <a:solidFill>
                  <a:srgbClr val="424242"/>
                </a:solidFill>
                <a:latin typeface="Verdana"/>
                <a:cs typeface="Verdana"/>
              </a:rPr>
              <a:t>can </a:t>
            </a:r>
            <a:r>
              <a:rPr lang="en-IN" sz="3000" spc="10" dirty="0">
                <a:solidFill>
                  <a:srgbClr val="424242"/>
                </a:solidFill>
                <a:latin typeface="Verdana"/>
                <a:cs typeface="Verdana"/>
              </a:rPr>
              <a:t>affect </a:t>
            </a:r>
            <a:r>
              <a:rPr lang="en-IN" sz="3000" spc="-60" dirty="0" err="1">
                <a:solidFill>
                  <a:srgbClr val="424242"/>
                </a:solidFill>
                <a:latin typeface="Verdana"/>
                <a:cs typeface="Verdana"/>
              </a:rPr>
              <a:t>color</a:t>
            </a:r>
            <a:r>
              <a:rPr lang="en-IN" sz="3000" spc="-60" dirty="0">
                <a:solidFill>
                  <a:srgbClr val="424242"/>
                </a:solidFill>
                <a:latin typeface="Verdana"/>
                <a:cs typeface="Verdana"/>
              </a:rPr>
              <a:t>, </a:t>
            </a:r>
            <a:r>
              <a:rPr lang="en-IN" sz="3000" spc="-55" dirty="0">
                <a:solidFill>
                  <a:srgbClr val="424242"/>
                </a:solidFill>
                <a:latin typeface="Verdana"/>
                <a:cs typeface="Verdana"/>
              </a:rPr>
              <a:t>font, </a:t>
            </a:r>
            <a:r>
              <a:rPr lang="en-IN" sz="3000" spc="-125" dirty="0">
                <a:solidFill>
                  <a:srgbClr val="424242"/>
                </a:solidFill>
                <a:latin typeface="Verdana"/>
                <a:cs typeface="Verdana"/>
              </a:rPr>
              <a:t>size,  </a:t>
            </a:r>
            <a:r>
              <a:rPr lang="en-IN" sz="3000" spc="-45" dirty="0">
                <a:solidFill>
                  <a:srgbClr val="424242"/>
                </a:solidFill>
                <a:latin typeface="Verdana"/>
                <a:cs typeface="Verdana"/>
              </a:rPr>
              <a:t>borders,</a:t>
            </a:r>
            <a:r>
              <a:rPr lang="en-IN"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90" dirty="0">
                <a:solidFill>
                  <a:srgbClr val="424242"/>
                </a:solidFill>
                <a:latin typeface="Verdana"/>
                <a:cs typeface="Verdana"/>
              </a:rPr>
              <a:t>and</a:t>
            </a:r>
            <a:r>
              <a:rPr lang="en-IN"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45" dirty="0">
                <a:solidFill>
                  <a:srgbClr val="424242"/>
                </a:solidFill>
                <a:latin typeface="Verdana"/>
                <a:cs typeface="Verdana"/>
              </a:rPr>
              <a:t>many</a:t>
            </a:r>
            <a:r>
              <a:rPr lang="en-IN"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55" dirty="0">
                <a:solidFill>
                  <a:srgbClr val="424242"/>
                </a:solidFill>
                <a:latin typeface="Verdana"/>
                <a:cs typeface="Verdana"/>
              </a:rPr>
              <a:t>more</a:t>
            </a:r>
            <a:r>
              <a:rPr lang="en-IN"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20" dirty="0">
                <a:solidFill>
                  <a:srgbClr val="424242"/>
                </a:solidFill>
                <a:latin typeface="Verdana"/>
                <a:cs typeface="Verdana"/>
              </a:rPr>
              <a:t>properties</a:t>
            </a:r>
            <a:r>
              <a:rPr lang="en-IN"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lang="en-IN" sz="3000" spc="10" dirty="0">
                <a:solidFill>
                  <a:srgbClr val="424242"/>
                </a:solidFill>
                <a:latin typeface="Verdana"/>
                <a:cs typeface="Verdana"/>
              </a:rPr>
              <a:t>of  </a:t>
            </a:r>
            <a:r>
              <a:rPr lang="en-IN" sz="3000" spc="120" dirty="0">
                <a:solidFill>
                  <a:srgbClr val="424242"/>
                </a:solidFill>
                <a:latin typeface="Verdana"/>
                <a:cs typeface="Verdana"/>
              </a:rPr>
              <a:t>HTML</a:t>
            </a:r>
            <a:endParaRPr lang="en-IN" sz="3000" dirty="0">
              <a:latin typeface="Verdana"/>
              <a:cs typeface="Verdana"/>
            </a:endParaRPr>
          </a:p>
          <a:p>
            <a:pPr marL="471170" marR="9144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10BC-C087-B546-AFDC-ADB51E35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99050"/>
            <a:ext cx="8520600" cy="572700"/>
          </a:xfrm>
        </p:spPr>
        <p:txBody>
          <a:bodyPr/>
          <a:lstStyle/>
          <a:p>
            <a:r>
              <a:rPr lang="en-US" dirty="0"/>
              <a:t>	Selectors</a:t>
            </a:r>
          </a:p>
        </p:txBody>
      </p:sp>
    </p:spTree>
    <p:extLst>
      <p:ext uri="{BB962C8B-B14F-4D97-AF65-F5344CB8AC3E}">
        <p14:creationId xmlns:p14="http://schemas.microsoft.com/office/powerpoint/2010/main" val="165305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7733030" cy="155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1143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00" dirty="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424242"/>
                </a:solidFill>
                <a:latin typeface="Verdana"/>
                <a:cs typeface="Verdana"/>
              </a:rPr>
              <a:t>major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part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 </a:t>
            </a:r>
            <a:r>
              <a:rPr sz="3000" spc="-120" dirty="0">
                <a:solidFill>
                  <a:srgbClr val="424242"/>
                </a:solidFill>
                <a:latin typeface="Verdana"/>
                <a:cs typeface="Verdana"/>
              </a:rPr>
              <a:t>CSS  </a:t>
            </a:r>
            <a:r>
              <a:rPr lang="en-US" sz="3000" spc="-120" dirty="0">
                <a:solidFill>
                  <a:srgbClr val="424242"/>
                </a:solidFill>
                <a:latin typeface="Verdana"/>
                <a:cs typeface="Verdana"/>
              </a:rPr>
              <a:t>is </a:t>
            </a:r>
            <a:r>
              <a:rPr sz="3000" spc="-50" dirty="0">
                <a:solidFill>
                  <a:srgbClr val="424242"/>
                </a:solidFill>
                <a:latin typeface="Verdana"/>
                <a:cs typeface="Verdana"/>
              </a:rPr>
              <a:t>“selectors”</a:t>
            </a:r>
            <a:endParaRPr sz="3000" dirty="0">
              <a:latin typeface="Verdana"/>
              <a:cs typeface="Verdana"/>
            </a:endParaRPr>
          </a:p>
          <a:p>
            <a:pPr marL="471170" marR="508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20" dirty="0">
                <a:solidFill>
                  <a:srgbClr val="424242"/>
                </a:solidFill>
                <a:latin typeface="Verdana"/>
                <a:cs typeface="Verdana"/>
              </a:rPr>
              <a:t>Selectors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424242"/>
                </a:solidFill>
                <a:latin typeface="Verdana"/>
                <a:cs typeface="Verdana"/>
              </a:rPr>
              <a:t>in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general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424242"/>
                </a:solidFill>
                <a:latin typeface="Verdana"/>
                <a:cs typeface="Verdana"/>
              </a:rPr>
              <a:t>are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used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target  </a:t>
            </a: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HTML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elements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40" dirty="0">
                <a:solidFill>
                  <a:srgbClr val="424242"/>
                </a:solidFill>
                <a:latin typeface="Verdana"/>
                <a:cs typeface="Verdana"/>
              </a:rPr>
              <a:t>that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want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50" dirty="0">
                <a:solidFill>
                  <a:srgbClr val="424242"/>
                </a:solidFill>
                <a:latin typeface="Verdana"/>
                <a:cs typeface="Verdana"/>
              </a:rPr>
              <a:t>style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8175625" cy="316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75" dirty="0">
                <a:solidFill>
                  <a:srgbClr val="424242"/>
                </a:solidFill>
                <a:latin typeface="Verdana"/>
                <a:cs typeface="Verdana"/>
              </a:rPr>
              <a:t>So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60" dirty="0">
                <a:solidFill>
                  <a:srgbClr val="424242"/>
                </a:solidFill>
                <a:latin typeface="Verdana"/>
                <a:cs typeface="Verdana"/>
              </a:rPr>
              <a:t>far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we’ve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" dirty="0">
                <a:solidFill>
                  <a:srgbClr val="424242"/>
                </a:solidFill>
                <a:latin typeface="Verdana"/>
                <a:cs typeface="Verdana"/>
              </a:rPr>
              <a:t>only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424242"/>
                </a:solidFill>
                <a:latin typeface="Verdana"/>
                <a:cs typeface="Verdana"/>
              </a:rPr>
              <a:t>approached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the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idea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  </a:t>
            </a:r>
            <a:r>
              <a:rPr sz="3000" spc="45" dirty="0">
                <a:solidFill>
                  <a:srgbClr val="424242"/>
                </a:solidFill>
                <a:latin typeface="Verdana"/>
                <a:cs typeface="Verdana"/>
              </a:rPr>
              <a:t>selecting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HTML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elements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5" dirty="0">
                <a:solidFill>
                  <a:srgbClr val="424242"/>
                </a:solidFill>
                <a:latin typeface="Verdana"/>
                <a:cs typeface="Verdana"/>
              </a:rPr>
              <a:t>by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their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tag</a:t>
            </a:r>
            <a:endParaRPr sz="3000" dirty="0">
              <a:latin typeface="Verdana"/>
              <a:cs typeface="Verdana"/>
            </a:endParaRPr>
          </a:p>
          <a:p>
            <a:pPr marL="471170" marR="749935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But </a:t>
            </a:r>
            <a:r>
              <a:rPr sz="3000" spc="75" dirty="0">
                <a:solidFill>
                  <a:srgbClr val="424242"/>
                </a:solidFill>
                <a:latin typeface="Verdana"/>
                <a:cs typeface="Verdana"/>
              </a:rPr>
              <a:t>what </a:t>
            </a: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if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we </a:t>
            </a:r>
            <a:r>
              <a:rPr sz="3000" spc="5" dirty="0">
                <a:solidFill>
                  <a:srgbClr val="424242"/>
                </a:solidFill>
                <a:latin typeface="Verdana"/>
                <a:cs typeface="Verdana"/>
              </a:rPr>
              <a:t>only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want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 select  </a:t>
            </a:r>
            <a:r>
              <a:rPr sz="3000" spc="5" dirty="0">
                <a:solidFill>
                  <a:srgbClr val="424242"/>
                </a:solidFill>
                <a:latin typeface="Verdana"/>
                <a:cs typeface="Verdana"/>
              </a:rPr>
              <a:t>subsets?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424242"/>
                </a:solidFill>
                <a:latin typeface="Verdana"/>
                <a:cs typeface="Verdana"/>
              </a:rPr>
              <a:t>Or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select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424242"/>
                </a:solidFill>
                <a:latin typeface="Verdana"/>
                <a:cs typeface="Verdana"/>
              </a:rPr>
              <a:t>single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424242"/>
                </a:solidFill>
                <a:latin typeface="Verdana"/>
                <a:cs typeface="Verdana"/>
              </a:rPr>
              <a:t>element?</a:t>
            </a:r>
            <a:endParaRPr sz="3000" dirty="0">
              <a:latin typeface="Verdana"/>
              <a:cs typeface="Verdana"/>
            </a:endParaRPr>
          </a:p>
          <a:p>
            <a:pPr marL="471170" marR="441325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dirty="0">
                <a:solidFill>
                  <a:srgbClr val="424242"/>
                </a:solidFill>
                <a:latin typeface="Verdana"/>
                <a:cs typeface="Verdana"/>
              </a:rPr>
              <a:t>That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60" dirty="0">
                <a:solidFill>
                  <a:srgbClr val="424242"/>
                </a:solidFill>
                <a:latin typeface="Verdana"/>
                <a:cs typeface="Verdana"/>
              </a:rPr>
              <a:t>is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where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424242"/>
                </a:solidFill>
                <a:latin typeface="Verdana"/>
                <a:cs typeface="Verdana"/>
              </a:rPr>
              <a:t>can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use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424242"/>
                </a:solidFill>
                <a:latin typeface="Verdana"/>
                <a:cs typeface="Verdana"/>
              </a:rPr>
              <a:t>selectors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  </a:t>
            </a:r>
            <a:r>
              <a:rPr sz="3000" spc="-35" dirty="0">
                <a:solidFill>
                  <a:srgbClr val="424242"/>
                </a:solidFill>
                <a:latin typeface="Verdana"/>
                <a:cs typeface="Verdana"/>
              </a:rPr>
              <a:t>clarify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424242"/>
                </a:solidFill>
                <a:latin typeface="Verdana"/>
                <a:cs typeface="Verdana"/>
              </a:rPr>
              <a:t>exactly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424242"/>
                </a:solidFill>
                <a:latin typeface="Verdana"/>
                <a:cs typeface="Verdana"/>
              </a:rPr>
              <a:t>what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elements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want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8077200" cy="3692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144526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1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424242"/>
                </a:solidFill>
                <a:latin typeface="Verdana"/>
                <a:cs typeface="Verdana"/>
              </a:rPr>
              <a:t>can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use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65" dirty="0">
                <a:solidFill>
                  <a:srgbClr val="424242"/>
                </a:solidFill>
                <a:latin typeface="Verdana"/>
                <a:cs typeface="Verdana"/>
              </a:rPr>
              <a:t>“ids”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target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424242"/>
                </a:solidFill>
                <a:latin typeface="Verdana"/>
                <a:cs typeface="Verdana"/>
              </a:rPr>
              <a:t>single 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elements</a:t>
            </a:r>
            <a:endParaRPr sz="3000" dirty="0">
              <a:latin typeface="Verdana"/>
              <a:cs typeface="Verdana"/>
            </a:endParaRPr>
          </a:p>
          <a:p>
            <a:pPr marL="471170" marR="508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1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424242"/>
                </a:solidFill>
                <a:latin typeface="Verdana"/>
                <a:cs typeface="Verdana"/>
              </a:rPr>
              <a:t>can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use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80" dirty="0">
                <a:solidFill>
                  <a:srgbClr val="424242"/>
                </a:solidFill>
                <a:latin typeface="Verdana"/>
                <a:cs typeface="Verdana"/>
              </a:rPr>
              <a:t>“classes”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target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groups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 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elements</a:t>
            </a:r>
            <a:endParaRPr sz="3000" dirty="0">
              <a:latin typeface="Verdana"/>
              <a:cs typeface="Verdana"/>
            </a:endParaRPr>
          </a:p>
          <a:p>
            <a:pPr marL="471170" marR="3048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1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424242"/>
                </a:solidFill>
                <a:latin typeface="Verdana"/>
                <a:cs typeface="Verdana"/>
              </a:rPr>
              <a:t>can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424242"/>
                </a:solidFill>
                <a:latin typeface="Verdana"/>
                <a:cs typeface="Verdana"/>
              </a:rPr>
              <a:t>also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use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combinations 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 </a:t>
            </a:r>
            <a:r>
              <a:rPr sz="3000" spc="5" dirty="0">
                <a:solidFill>
                  <a:srgbClr val="424242"/>
                </a:solidFill>
                <a:latin typeface="Verdana"/>
                <a:cs typeface="Verdana"/>
              </a:rPr>
              <a:t>selector </a:t>
            </a:r>
            <a:r>
              <a:rPr sz="3000" spc="25" dirty="0">
                <a:solidFill>
                  <a:srgbClr val="424242"/>
                </a:solidFill>
                <a:latin typeface="Verdana"/>
                <a:cs typeface="Verdana"/>
              </a:rPr>
              <a:t>tags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 </a:t>
            </a: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target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certain 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combinations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</a:t>
            </a:r>
            <a:r>
              <a:rPr sz="3000" spc="-61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elements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A6D7-C903-DA45-AE0F-7839E7C0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1999050"/>
            <a:ext cx="8520600" cy="572700"/>
          </a:xfrm>
        </p:spPr>
        <p:txBody>
          <a:bodyPr/>
          <a:lstStyle/>
          <a:p>
            <a:r>
              <a:rPr lang="en-US" dirty="0"/>
              <a:t>	Specificity</a:t>
            </a:r>
          </a:p>
        </p:txBody>
      </p:sp>
    </p:spTree>
    <p:extLst>
      <p:ext uri="{BB962C8B-B14F-4D97-AF65-F5344CB8AC3E}">
        <p14:creationId xmlns:p14="http://schemas.microsoft.com/office/powerpoint/2010/main" val="707144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8070850" cy="261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lang="en-US" sz="3000" spc="80" dirty="0">
                <a:solidFill>
                  <a:srgbClr val="424242"/>
                </a:solidFill>
                <a:latin typeface="Verdana"/>
                <a:cs typeface="Verdana"/>
              </a:rPr>
              <a:t>Now,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will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424242"/>
                </a:solidFill>
                <a:latin typeface="Verdana"/>
                <a:cs typeface="Verdana"/>
              </a:rPr>
              <a:t>brieﬂy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cover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25" dirty="0">
                <a:solidFill>
                  <a:srgbClr val="424242"/>
                </a:solidFill>
                <a:latin typeface="Verdana"/>
                <a:cs typeface="Verdana"/>
              </a:rPr>
              <a:t>CSS  </a:t>
            </a:r>
            <a:r>
              <a:rPr sz="3000" spc="60" dirty="0">
                <a:solidFill>
                  <a:srgbClr val="424242"/>
                </a:solidFill>
                <a:latin typeface="Verdana"/>
                <a:cs typeface="Verdana"/>
              </a:rPr>
              <a:t>topic </a:t>
            </a:r>
            <a:r>
              <a:rPr sz="3000" spc="40" dirty="0">
                <a:solidFill>
                  <a:srgbClr val="424242"/>
                </a:solidFill>
                <a:latin typeface="Verdana"/>
                <a:cs typeface="Verdana"/>
              </a:rPr>
              <a:t>called</a:t>
            </a:r>
            <a:r>
              <a:rPr sz="3000" spc="-60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424242"/>
                </a:solidFill>
                <a:latin typeface="Verdana"/>
                <a:cs typeface="Verdana"/>
              </a:rPr>
              <a:t>“speciﬁcity”</a:t>
            </a:r>
            <a:endParaRPr sz="3000" dirty="0">
              <a:latin typeface="Verdana"/>
              <a:cs typeface="Verdana"/>
            </a:endParaRPr>
          </a:p>
          <a:p>
            <a:pPr marL="471170" marR="151765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Speciﬁcity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424242"/>
                </a:solidFill>
                <a:latin typeface="Verdana"/>
                <a:cs typeface="Verdana"/>
              </a:rPr>
              <a:t>deﬁnes</a:t>
            </a:r>
            <a:r>
              <a:rPr sz="3000" spc="-26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the</a:t>
            </a:r>
            <a:r>
              <a:rPr sz="3000" spc="-26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424242"/>
                </a:solidFill>
                <a:latin typeface="Verdana"/>
                <a:cs typeface="Verdana"/>
              </a:rPr>
              <a:t>hierarchy</a:t>
            </a:r>
            <a:r>
              <a:rPr sz="3000" spc="-26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</a:t>
            </a:r>
            <a:r>
              <a:rPr sz="3000" spc="-26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25" dirty="0">
                <a:solidFill>
                  <a:srgbClr val="424242"/>
                </a:solidFill>
                <a:latin typeface="Verdana"/>
                <a:cs typeface="Verdana"/>
              </a:rPr>
              <a:t>CSS  </a:t>
            </a:r>
            <a:r>
              <a:rPr sz="3000" spc="-55" dirty="0">
                <a:solidFill>
                  <a:srgbClr val="424242"/>
                </a:solidFill>
                <a:latin typeface="Verdana"/>
                <a:cs typeface="Verdana"/>
              </a:rPr>
              <a:t>styling,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90" dirty="0">
                <a:solidFill>
                  <a:srgbClr val="424242"/>
                </a:solidFill>
                <a:latin typeface="Verdana"/>
                <a:cs typeface="Verdana"/>
              </a:rPr>
              <a:t>and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424242"/>
                </a:solidFill>
                <a:latin typeface="Verdana"/>
                <a:cs typeface="Verdana"/>
              </a:rPr>
              <a:t>what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type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424242"/>
                </a:solidFill>
                <a:latin typeface="Verdana"/>
                <a:cs typeface="Verdana"/>
              </a:rPr>
              <a:t>tags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overrule  </a:t>
            </a:r>
            <a:r>
              <a:rPr sz="3000" spc="-55" dirty="0">
                <a:solidFill>
                  <a:srgbClr val="424242"/>
                </a:solidFill>
                <a:latin typeface="Verdana"/>
                <a:cs typeface="Verdana"/>
              </a:rPr>
              <a:t>others.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3561" y="1881754"/>
            <a:ext cx="49593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-250" dirty="0">
                <a:latin typeface="Verdana"/>
                <a:cs typeface="Verdana"/>
              </a:rPr>
              <a:t>CSS </a:t>
            </a:r>
            <a:r>
              <a:rPr sz="5200" b="1" spc="-229" dirty="0">
                <a:latin typeface="Verdana"/>
                <a:cs typeface="Verdana"/>
              </a:rPr>
              <a:t>Level</a:t>
            </a:r>
            <a:r>
              <a:rPr sz="5200" b="1" spc="-445" dirty="0">
                <a:latin typeface="Verdana"/>
                <a:cs typeface="Verdana"/>
              </a:rPr>
              <a:t> </a:t>
            </a:r>
            <a:r>
              <a:rPr sz="5200" b="1" spc="-325" dirty="0">
                <a:latin typeface="Verdana"/>
                <a:cs typeface="Verdana"/>
              </a:rPr>
              <a:t>Two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8278495" cy="1089016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lang="en-US" sz="3000" spc="-114" dirty="0">
                <a:solidFill>
                  <a:srgbClr val="424242"/>
                </a:solidFill>
                <a:latin typeface="Verdana"/>
                <a:cs typeface="Verdana"/>
              </a:rPr>
              <a:t>Here we will Learn about </a:t>
            </a:r>
            <a:r>
              <a:rPr sz="3000" spc="-125" dirty="0">
                <a:solidFill>
                  <a:srgbClr val="424242"/>
                </a:solidFill>
                <a:latin typeface="Verdana"/>
                <a:cs typeface="Verdana"/>
              </a:rPr>
              <a:t>CSS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5" dirty="0">
                <a:solidFill>
                  <a:srgbClr val="424242"/>
                </a:solidFill>
                <a:latin typeface="Verdana"/>
                <a:cs typeface="Verdana"/>
              </a:rPr>
              <a:t>by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learning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about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Fonts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90" dirty="0">
                <a:solidFill>
                  <a:srgbClr val="424242"/>
                </a:solidFill>
                <a:latin typeface="Verdana"/>
                <a:cs typeface="Verdana"/>
              </a:rPr>
              <a:t>and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the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Box </a:t>
            </a:r>
            <a:r>
              <a:rPr sz="3000" spc="110" dirty="0">
                <a:solidFill>
                  <a:srgbClr val="424242"/>
                </a:solidFill>
                <a:latin typeface="Verdana"/>
                <a:cs typeface="Verdana"/>
              </a:rPr>
              <a:t>Model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299" y="1881754"/>
            <a:ext cx="692404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200" b="1" spc="-1660" dirty="0">
                <a:solidFill>
                  <a:srgbClr val="FF0000"/>
                </a:solidFill>
                <a:latin typeface="Verdana"/>
                <a:cs typeface="Verdana"/>
              </a:rPr>
              <a:t>	</a:t>
            </a:r>
            <a:r>
              <a:rPr sz="5200" b="1" spc="-1660" dirty="0">
                <a:solidFill>
                  <a:srgbClr val="FF0000"/>
                </a:solidFill>
                <a:latin typeface="Verdana"/>
                <a:cs typeface="Verdana"/>
              </a:rPr>
              <a:t>1 </a:t>
            </a:r>
            <a:r>
              <a:rPr lang="en-US" sz="5200" b="1" spc="-1660" dirty="0">
                <a:solidFill>
                  <a:srgbClr val="FF0000"/>
                </a:solidFill>
                <a:latin typeface="Verdana"/>
                <a:cs typeface="Verdana"/>
              </a:rPr>
              <a:t>       </a:t>
            </a:r>
            <a:r>
              <a:rPr sz="5200" b="1" spc="-490" dirty="0">
                <a:solidFill>
                  <a:srgbClr val="FF0000"/>
                </a:solidFill>
                <a:latin typeface="Verdana"/>
                <a:cs typeface="Verdana"/>
              </a:rPr>
              <a:t>- </a:t>
            </a:r>
            <a:r>
              <a:rPr sz="5200" b="1" spc="-155" dirty="0">
                <a:solidFill>
                  <a:srgbClr val="FF0000"/>
                </a:solidFill>
                <a:latin typeface="Verdana"/>
                <a:cs typeface="Verdana"/>
              </a:rPr>
              <a:t>HTML</a:t>
            </a:r>
            <a:r>
              <a:rPr sz="5200" b="1" spc="-3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5200" b="1" spc="-185" dirty="0">
                <a:solidFill>
                  <a:srgbClr val="FF0000"/>
                </a:solidFill>
                <a:latin typeface="Verdana"/>
                <a:cs typeface="Verdana"/>
              </a:rPr>
              <a:t>Basics</a:t>
            </a:r>
            <a:endParaRPr sz="52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8379802" cy="264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lang="en-US" sz="3000" spc="-114" dirty="0">
                <a:solidFill>
                  <a:srgbClr val="424242"/>
                </a:solidFill>
                <a:latin typeface="Verdana"/>
                <a:cs typeface="Verdana"/>
              </a:rPr>
              <a:t>Here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we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will </a:t>
            </a:r>
            <a:r>
              <a:rPr sz="3000" spc="-10" dirty="0">
                <a:solidFill>
                  <a:srgbClr val="424242"/>
                </a:solidFill>
                <a:latin typeface="Verdana"/>
                <a:cs typeface="Verdana"/>
              </a:rPr>
              <a:t>learn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about </a:t>
            </a:r>
            <a:r>
              <a:rPr sz="3000" spc="40" dirty="0">
                <a:solidFill>
                  <a:srgbClr val="424242"/>
                </a:solidFill>
                <a:latin typeface="Verdana"/>
                <a:cs typeface="Verdana"/>
              </a:rPr>
              <a:t>font  </a:t>
            </a: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properties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with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95" dirty="0">
                <a:solidFill>
                  <a:srgbClr val="424242"/>
                </a:solidFill>
                <a:latin typeface="Verdana"/>
                <a:cs typeface="Verdana"/>
              </a:rPr>
              <a:t>CSS,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424242"/>
                </a:solidFill>
                <a:latin typeface="Verdana"/>
                <a:cs typeface="Verdana"/>
              </a:rPr>
              <a:t>such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65" dirty="0">
                <a:solidFill>
                  <a:srgbClr val="424242"/>
                </a:solidFill>
                <a:latin typeface="Verdana"/>
                <a:cs typeface="Verdana"/>
              </a:rPr>
              <a:t>as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424242"/>
                </a:solidFill>
                <a:latin typeface="Verdana"/>
                <a:cs typeface="Verdana"/>
              </a:rPr>
              <a:t>size,weight,  </a:t>
            </a:r>
            <a:r>
              <a:rPr sz="3000" spc="-45" dirty="0">
                <a:solidFill>
                  <a:srgbClr val="424242"/>
                </a:solidFill>
                <a:latin typeface="Verdana"/>
                <a:cs typeface="Verdana"/>
              </a:rPr>
              <a:t>text </a:t>
            </a:r>
            <a:r>
              <a:rPr sz="3000" spc="25" dirty="0">
                <a:solidFill>
                  <a:srgbClr val="424242"/>
                </a:solidFill>
                <a:latin typeface="Verdana"/>
                <a:cs typeface="Verdana"/>
              </a:rPr>
              <a:t>alignment,</a:t>
            </a:r>
            <a:r>
              <a:rPr sz="3000" spc="-50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70" dirty="0">
                <a:solidFill>
                  <a:srgbClr val="424242"/>
                </a:solidFill>
                <a:latin typeface="Verdana"/>
                <a:cs typeface="Verdana"/>
              </a:rPr>
              <a:t>etc.</a:t>
            </a:r>
            <a:endParaRPr sz="3000" dirty="0">
              <a:latin typeface="Verdana"/>
              <a:cs typeface="Verdana"/>
            </a:endParaRPr>
          </a:p>
          <a:p>
            <a:pPr marL="471170" marR="12192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1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will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424242"/>
                </a:solidFill>
                <a:latin typeface="Verdana"/>
                <a:cs typeface="Verdana"/>
              </a:rPr>
              <a:t>also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424242"/>
                </a:solidFill>
                <a:latin typeface="Verdana"/>
                <a:cs typeface="Verdana"/>
              </a:rPr>
              <a:t>learn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424242"/>
                </a:solidFill>
                <a:latin typeface="Verdana"/>
                <a:cs typeface="Verdana"/>
              </a:rPr>
              <a:t>how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download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90" dirty="0">
                <a:solidFill>
                  <a:srgbClr val="424242"/>
                </a:solidFill>
                <a:latin typeface="Verdana"/>
                <a:cs typeface="Verdana"/>
              </a:rPr>
              <a:t>and  change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70" dirty="0">
                <a:solidFill>
                  <a:srgbClr val="424242"/>
                </a:solidFill>
                <a:latin typeface="Verdana"/>
                <a:cs typeface="Verdana"/>
              </a:rPr>
              <a:t>fonts.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8319134" cy="264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65" dirty="0">
                <a:solidFill>
                  <a:srgbClr val="424242"/>
                </a:solidFill>
                <a:latin typeface="Verdana"/>
                <a:cs typeface="Verdana"/>
              </a:rPr>
              <a:t>When </a:t>
            </a:r>
            <a:r>
              <a:rPr sz="3000" spc="55" dirty="0">
                <a:solidFill>
                  <a:srgbClr val="424242"/>
                </a:solidFill>
                <a:latin typeface="Verdana"/>
                <a:cs typeface="Verdana"/>
              </a:rPr>
              <a:t>dealing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with </a:t>
            </a:r>
            <a:r>
              <a:rPr sz="3000" spc="-70" dirty="0">
                <a:solidFill>
                  <a:srgbClr val="424242"/>
                </a:solidFill>
                <a:latin typeface="Verdana"/>
                <a:cs typeface="Verdana"/>
              </a:rPr>
              <a:t>fonts,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we </a:t>
            </a:r>
            <a:r>
              <a:rPr sz="3000" spc="-25" dirty="0">
                <a:solidFill>
                  <a:srgbClr val="424242"/>
                </a:solidFill>
                <a:latin typeface="Verdana"/>
                <a:cs typeface="Verdana"/>
              </a:rPr>
              <a:t>have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  </a:t>
            </a:r>
            <a:r>
              <a:rPr sz="3000" spc="45" dirty="0">
                <a:solidFill>
                  <a:srgbClr val="424242"/>
                </a:solidFill>
                <a:latin typeface="Verdana"/>
                <a:cs typeface="Verdana"/>
              </a:rPr>
              <a:t>keep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424242"/>
                </a:solidFill>
                <a:latin typeface="Verdana"/>
                <a:cs typeface="Verdana"/>
              </a:rPr>
              <a:t>in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35" dirty="0">
                <a:solidFill>
                  <a:srgbClr val="424242"/>
                </a:solidFill>
                <a:latin typeface="Verdana"/>
                <a:cs typeface="Verdana"/>
              </a:rPr>
              <a:t>mind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40" dirty="0">
                <a:solidFill>
                  <a:srgbClr val="424242"/>
                </a:solidFill>
                <a:latin typeface="Verdana"/>
                <a:cs typeface="Verdana"/>
              </a:rPr>
              <a:t>that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424242"/>
                </a:solidFill>
                <a:latin typeface="Verdana"/>
                <a:cs typeface="Verdana"/>
              </a:rPr>
              <a:t>not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75" dirty="0">
                <a:solidFill>
                  <a:srgbClr val="424242"/>
                </a:solidFill>
                <a:latin typeface="Verdana"/>
                <a:cs typeface="Verdana"/>
              </a:rPr>
              <a:t>every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OS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424242"/>
                </a:solidFill>
                <a:latin typeface="Verdana"/>
                <a:cs typeface="Verdana"/>
              </a:rPr>
              <a:t>has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75" dirty="0">
                <a:solidFill>
                  <a:srgbClr val="424242"/>
                </a:solidFill>
                <a:latin typeface="Verdana"/>
                <a:cs typeface="Verdana"/>
              </a:rPr>
              <a:t>every  </a:t>
            </a:r>
            <a:r>
              <a:rPr sz="3000" spc="-50" dirty="0">
                <a:solidFill>
                  <a:srgbClr val="424242"/>
                </a:solidFill>
                <a:latin typeface="Verdana"/>
                <a:cs typeface="Verdana"/>
              </a:rPr>
              <a:t>font!</a:t>
            </a:r>
            <a:endParaRPr sz="3000">
              <a:latin typeface="Verdana"/>
              <a:cs typeface="Verdana"/>
            </a:endParaRPr>
          </a:p>
          <a:p>
            <a:pPr marL="471170" marR="18923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1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may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5" dirty="0">
                <a:solidFill>
                  <a:srgbClr val="424242"/>
                </a:solidFill>
                <a:latin typeface="Verdana"/>
                <a:cs typeface="Verdana"/>
              </a:rPr>
              <a:t>need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provide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the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40" dirty="0">
                <a:solidFill>
                  <a:srgbClr val="424242"/>
                </a:solidFill>
                <a:latin typeface="Verdana"/>
                <a:cs typeface="Verdana"/>
              </a:rPr>
              <a:t>font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for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our  </a:t>
            </a: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website.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7748270" cy="2126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15621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Because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of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this</a:t>
            </a:r>
            <a:r>
              <a:rPr sz="3000" spc="-26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will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90" dirty="0">
                <a:solidFill>
                  <a:srgbClr val="424242"/>
                </a:solidFill>
                <a:latin typeface="Verdana"/>
                <a:cs typeface="Verdana"/>
              </a:rPr>
              <a:t>be</a:t>
            </a:r>
            <a:r>
              <a:rPr sz="3000" spc="-26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exploring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424242"/>
                </a:solidFill>
                <a:latin typeface="Verdana"/>
                <a:cs typeface="Verdana"/>
              </a:rPr>
              <a:t>a  </a:t>
            </a:r>
            <a:r>
              <a:rPr sz="3000" spc="35" dirty="0">
                <a:solidFill>
                  <a:srgbClr val="424242"/>
                </a:solidFill>
                <a:latin typeface="Verdana"/>
                <a:cs typeface="Verdana"/>
              </a:rPr>
              <a:t>few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25" dirty="0">
                <a:solidFill>
                  <a:srgbClr val="424242"/>
                </a:solidFill>
                <a:latin typeface="Verdana"/>
                <a:cs typeface="Verdana"/>
              </a:rPr>
              <a:t>links:</a:t>
            </a:r>
            <a:endParaRPr sz="3000" dirty="0">
              <a:latin typeface="Verdana"/>
              <a:cs typeface="Verdana"/>
            </a:endParaRPr>
          </a:p>
          <a:p>
            <a:pPr marL="928369" lvl="1" indent="-459740">
              <a:lnSpc>
                <a:spcPct val="100000"/>
              </a:lnSpc>
              <a:spcBef>
                <a:spcPts val="52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OS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424242"/>
                </a:solidFill>
                <a:latin typeface="Verdana"/>
                <a:cs typeface="Verdana"/>
              </a:rPr>
              <a:t>support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for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certain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fonts</a:t>
            </a:r>
            <a:endParaRPr sz="3000" dirty="0">
              <a:latin typeface="Verdana"/>
              <a:cs typeface="Verdana"/>
            </a:endParaRPr>
          </a:p>
          <a:p>
            <a:pPr marL="928369" lvl="1" indent="-459740">
              <a:lnSpc>
                <a:spcPct val="100000"/>
              </a:lnSpc>
              <a:spcBef>
                <a:spcPts val="525"/>
              </a:spcBef>
              <a:buFont typeface="Arial"/>
              <a:buChar char="○"/>
              <a:tabLst>
                <a:tab pos="928369" algn="l"/>
                <a:tab pos="929005" algn="l"/>
              </a:tabLst>
            </a:pPr>
            <a:r>
              <a:rPr sz="3000" spc="85" dirty="0">
                <a:solidFill>
                  <a:srgbClr val="424242"/>
                </a:solidFill>
                <a:latin typeface="Verdana"/>
                <a:cs typeface="Verdana"/>
              </a:rPr>
              <a:t>Downloading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fonts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8A48-9F5B-F242-AD7D-4B157110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2002412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	BOX Model  </a:t>
            </a:r>
          </a:p>
        </p:txBody>
      </p:sp>
    </p:spTree>
    <p:extLst>
      <p:ext uri="{BB962C8B-B14F-4D97-AF65-F5344CB8AC3E}">
        <p14:creationId xmlns:p14="http://schemas.microsoft.com/office/powerpoint/2010/main" val="4193519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8374380" cy="155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30861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The </a:t>
            </a:r>
            <a:r>
              <a:rPr sz="3000" spc="-5" dirty="0">
                <a:solidFill>
                  <a:srgbClr val="424242"/>
                </a:solidFill>
                <a:latin typeface="Verdana"/>
                <a:cs typeface="Verdana"/>
              </a:rPr>
              <a:t>box </a:t>
            </a:r>
            <a:r>
              <a:rPr sz="3000" spc="100" dirty="0">
                <a:solidFill>
                  <a:srgbClr val="424242"/>
                </a:solidFill>
                <a:latin typeface="Verdana"/>
                <a:cs typeface="Verdana"/>
              </a:rPr>
              <a:t>model </a:t>
            </a:r>
            <a:r>
              <a:rPr sz="3000" dirty="0">
                <a:solidFill>
                  <a:srgbClr val="424242"/>
                </a:solidFill>
                <a:latin typeface="Verdana"/>
                <a:cs typeface="Verdana"/>
              </a:rPr>
              <a:t>allows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us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 </a:t>
            </a:r>
            <a:r>
              <a:rPr sz="3000" spc="-10" dirty="0">
                <a:solidFill>
                  <a:srgbClr val="424242"/>
                </a:solidFill>
                <a:latin typeface="Verdana"/>
                <a:cs typeface="Verdana"/>
              </a:rPr>
              <a:t>precisely  </a:t>
            </a:r>
            <a:r>
              <a:rPr sz="3000" spc="40" dirty="0">
                <a:solidFill>
                  <a:srgbClr val="424242"/>
                </a:solidFill>
                <a:latin typeface="Verdana"/>
                <a:cs typeface="Verdana"/>
              </a:rPr>
              <a:t>dictate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424242"/>
                </a:solidFill>
                <a:latin typeface="Verdana"/>
                <a:cs typeface="Verdana"/>
              </a:rPr>
              <a:t>how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want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HTML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elements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  </a:t>
            </a:r>
            <a:r>
              <a:rPr sz="3000" spc="-60" dirty="0">
                <a:solidFill>
                  <a:srgbClr val="424242"/>
                </a:solidFill>
                <a:latin typeface="Verdana"/>
                <a:cs typeface="Verdana"/>
              </a:rPr>
              <a:t>look.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210259"/>
            <a:ext cx="7132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The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424242"/>
                </a:solidFill>
                <a:latin typeface="Verdana"/>
                <a:cs typeface="Verdana"/>
              </a:rPr>
              <a:t>basic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424242"/>
                </a:solidFill>
                <a:latin typeface="Verdana"/>
                <a:cs typeface="Verdana"/>
              </a:rPr>
              <a:t>box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424242"/>
                </a:solidFill>
                <a:latin typeface="Verdana"/>
                <a:cs typeface="Verdana"/>
              </a:rPr>
              <a:t>model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424242"/>
                </a:solidFill>
                <a:latin typeface="Verdana"/>
                <a:cs typeface="Verdana"/>
              </a:rPr>
              <a:t>looks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424242"/>
                </a:solidFill>
                <a:latin typeface="Verdana"/>
                <a:cs typeface="Verdana"/>
              </a:rPr>
              <a:t>like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35" dirty="0">
                <a:solidFill>
                  <a:srgbClr val="424242"/>
                </a:solidFill>
                <a:latin typeface="Verdana"/>
                <a:cs typeface="Verdana"/>
              </a:rPr>
              <a:t>this: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6094" y="1975721"/>
            <a:ext cx="3371793" cy="2465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210259"/>
            <a:ext cx="7035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But</a:t>
            </a:r>
            <a:r>
              <a:rPr sz="3000" spc="-28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424242"/>
                </a:solidFill>
                <a:latin typeface="Verdana"/>
                <a:cs typeface="Verdana"/>
              </a:rPr>
              <a:t>you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424242"/>
                </a:solidFill>
                <a:latin typeface="Verdana"/>
                <a:cs typeface="Verdana"/>
              </a:rPr>
              <a:t>can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424242"/>
                </a:solidFill>
                <a:latin typeface="Verdana"/>
                <a:cs typeface="Verdana"/>
              </a:rPr>
              <a:t>also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" dirty="0">
                <a:solidFill>
                  <a:srgbClr val="424242"/>
                </a:solidFill>
                <a:latin typeface="Verdana"/>
                <a:cs typeface="Verdana"/>
              </a:rPr>
              <a:t>specify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45" dirty="0">
                <a:solidFill>
                  <a:srgbClr val="424242"/>
                </a:solidFill>
                <a:latin typeface="Verdana"/>
                <a:cs typeface="Verdana"/>
              </a:rPr>
              <a:t>each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30" dirty="0">
                <a:solidFill>
                  <a:srgbClr val="424242"/>
                </a:solidFill>
                <a:latin typeface="Verdana"/>
                <a:cs typeface="Verdana"/>
              </a:rPr>
              <a:t>side: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34243" y="1897346"/>
            <a:ext cx="3067335" cy="2741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1660" y="1881754"/>
            <a:ext cx="428117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200" b="1" spc="-229" dirty="0">
                <a:latin typeface="Verdana"/>
                <a:cs typeface="Verdana"/>
              </a:rPr>
              <a:t>	  </a:t>
            </a:r>
            <a:r>
              <a:rPr sz="5200" b="1" spc="-229" dirty="0">
                <a:latin typeface="Verdana"/>
                <a:cs typeface="Verdana"/>
              </a:rPr>
              <a:t>Lists</a:t>
            </a:r>
            <a:endParaRPr sz="5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8294370" cy="316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40" dirty="0">
                <a:solidFill>
                  <a:srgbClr val="424242"/>
                </a:solidFill>
                <a:latin typeface="Verdana"/>
                <a:cs typeface="Verdana"/>
              </a:rPr>
              <a:t>Let’s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get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424242"/>
                </a:solidFill>
                <a:latin typeface="Verdana"/>
                <a:cs typeface="Verdana"/>
              </a:rPr>
              <a:t>all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our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40" dirty="0">
                <a:solidFill>
                  <a:srgbClr val="424242"/>
                </a:solidFill>
                <a:latin typeface="Verdana"/>
                <a:cs typeface="Verdana"/>
              </a:rPr>
              <a:t>information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95" dirty="0">
                <a:solidFill>
                  <a:srgbClr val="424242"/>
                </a:solidFill>
                <a:latin typeface="Verdana"/>
                <a:cs typeface="Verdana"/>
              </a:rPr>
              <a:t>on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424242"/>
                </a:solidFill>
                <a:latin typeface="Verdana"/>
                <a:cs typeface="Verdana"/>
              </a:rPr>
              <a:t>our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HTML  </a:t>
            </a:r>
            <a:r>
              <a:rPr sz="3000" spc="85" dirty="0">
                <a:solidFill>
                  <a:srgbClr val="424242"/>
                </a:solidFill>
                <a:latin typeface="Verdana"/>
                <a:cs typeface="Verdana"/>
              </a:rPr>
              <a:t>page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424242"/>
                </a:solidFill>
                <a:latin typeface="Verdana"/>
                <a:cs typeface="Verdana"/>
              </a:rPr>
              <a:t>organized!</a:t>
            </a:r>
            <a:endParaRPr sz="3000" dirty="0">
              <a:latin typeface="Verdana"/>
              <a:cs typeface="Verdana"/>
            </a:endParaRPr>
          </a:p>
          <a:p>
            <a:pPr marL="471170" indent="-459105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05" dirty="0">
                <a:solidFill>
                  <a:srgbClr val="424242"/>
                </a:solidFill>
                <a:latin typeface="Verdana"/>
                <a:cs typeface="Verdana"/>
              </a:rPr>
              <a:t>One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424242"/>
                </a:solidFill>
                <a:latin typeface="Verdana"/>
                <a:cs typeface="Verdana"/>
              </a:rPr>
              <a:t>way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10" dirty="0">
                <a:solidFill>
                  <a:srgbClr val="424242"/>
                </a:solidFill>
                <a:latin typeface="Verdana"/>
                <a:cs typeface="Verdana"/>
              </a:rPr>
              <a:t>do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this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60" dirty="0">
                <a:solidFill>
                  <a:srgbClr val="424242"/>
                </a:solidFill>
                <a:latin typeface="Verdana"/>
                <a:cs typeface="Verdana"/>
              </a:rPr>
              <a:t>is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with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424242"/>
                </a:solidFill>
                <a:latin typeface="Verdana"/>
                <a:cs typeface="Verdana"/>
              </a:rPr>
              <a:t>a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424242"/>
                </a:solidFill>
                <a:latin typeface="Verdana"/>
                <a:cs typeface="Verdana"/>
              </a:rPr>
              <a:t>list.</a:t>
            </a:r>
            <a:endParaRPr sz="3000" dirty="0">
              <a:latin typeface="Verdana"/>
              <a:cs typeface="Verdana"/>
            </a:endParaRPr>
          </a:p>
          <a:p>
            <a:pPr marL="471170" marR="14478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20" dirty="0">
                <a:solidFill>
                  <a:srgbClr val="FF0000"/>
                </a:solidFill>
                <a:latin typeface="Verdana"/>
                <a:cs typeface="Verdana"/>
              </a:rPr>
              <a:t>HTML</a:t>
            </a:r>
            <a:r>
              <a:rPr sz="3000" spc="-2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0000"/>
                </a:solidFill>
                <a:latin typeface="Verdana"/>
                <a:cs typeface="Verdana"/>
              </a:rPr>
              <a:t>has</a:t>
            </a:r>
            <a:r>
              <a:rPr sz="3000" spc="-2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F0000"/>
                </a:solidFill>
                <a:latin typeface="Verdana"/>
                <a:cs typeface="Verdana"/>
              </a:rPr>
              <a:t>two</a:t>
            </a:r>
            <a:r>
              <a:rPr sz="3000" spc="-2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Verdana"/>
                <a:cs typeface="Verdana"/>
              </a:rPr>
              <a:t>types</a:t>
            </a:r>
            <a:r>
              <a:rPr sz="3000" spc="-2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F0000"/>
                </a:solidFill>
                <a:latin typeface="Verdana"/>
                <a:cs typeface="Verdana"/>
              </a:rPr>
              <a:t>of</a:t>
            </a:r>
            <a:r>
              <a:rPr sz="3000" spc="-2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spc="-155" dirty="0">
                <a:solidFill>
                  <a:srgbClr val="FF0000"/>
                </a:solidFill>
                <a:latin typeface="Verdana"/>
                <a:cs typeface="Verdana"/>
              </a:rPr>
              <a:t>lists:</a:t>
            </a:r>
            <a:r>
              <a:rPr sz="3000" spc="-2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FF0000"/>
                </a:solidFill>
                <a:latin typeface="Verdana"/>
                <a:cs typeface="Verdana"/>
              </a:rPr>
              <a:t>ordered</a:t>
            </a:r>
            <a:r>
              <a:rPr sz="3000" spc="-2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spc="90" dirty="0">
                <a:solidFill>
                  <a:srgbClr val="FF0000"/>
                </a:solidFill>
                <a:latin typeface="Verdana"/>
                <a:cs typeface="Verdana"/>
              </a:rPr>
              <a:t>and  </a:t>
            </a:r>
            <a:r>
              <a:rPr sz="3000" dirty="0">
                <a:solidFill>
                  <a:srgbClr val="FF0000"/>
                </a:solidFill>
                <a:latin typeface="Verdana"/>
                <a:cs typeface="Verdana"/>
              </a:rPr>
              <a:t>unordered.</a:t>
            </a:r>
          </a:p>
          <a:p>
            <a:pPr marL="471170" indent="-459105">
              <a:lnSpc>
                <a:spcPct val="100000"/>
              </a:lnSpc>
              <a:spcBef>
                <a:spcPts val="52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1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424242"/>
                </a:solidFill>
                <a:latin typeface="Verdana"/>
                <a:cs typeface="Verdana"/>
              </a:rPr>
              <a:t>can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then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424242"/>
                </a:solidFill>
                <a:latin typeface="Verdana"/>
                <a:cs typeface="Verdana"/>
              </a:rPr>
              <a:t>add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424242"/>
                </a:solidFill>
                <a:latin typeface="Verdana"/>
                <a:cs typeface="Verdana"/>
              </a:rPr>
              <a:t>list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elements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424242"/>
                </a:solidFill>
                <a:latin typeface="Verdana"/>
                <a:cs typeface="Verdana"/>
              </a:rPr>
              <a:t>each!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578" y="1881754"/>
            <a:ext cx="802830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200" b="1" spc="-220" dirty="0">
                <a:latin typeface="Verdana"/>
                <a:cs typeface="Verdana"/>
              </a:rPr>
              <a:t>	</a:t>
            </a:r>
            <a:r>
              <a:rPr sz="5200" b="1" spc="-220" dirty="0" err="1">
                <a:latin typeface="Verdana"/>
                <a:cs typeface="Verdana"/>
              </a:rPr>
              <a:t>Divs</a:t>
            </a:r>
            <a:r>
              <a:rPr sz="5200" b="1" spc="-220" dirty="0">
                <a:latin typeface="Verdana"/>
                <a:cs typeface="Verdana"/>
              </a:rPr>
              <a:t> </a:t>
            </a:r>
            <a:r>
              <a:rPr sz="5200" b="1" spc="-130" dirty="0">
                <a:latin typeface="Verdana"/>
                <a:cs typeface="Verdana"/>
              </a:rPr>
              <a:t>and</a:t>
            </a:r>
            <a:r>
              <a:rPr sz="5200" b="1" spc="-605" dirty="0">
                <a:latin typeface="Verdana"/>
                <a:cs typeface="Verdana"/>
              </a:rPr>
              <a:t> </a:t>
            </a:r>
            <a:r>
              <a:rPr sz="5200" b="1" spc="-235" dirty="0">
                <a:latin typeface="Verdana"/>
                <a:cs typeface="Verdana"/>
              </a:rPr>
              <a:t>Spans</a:t>
            </a:r>
            <a:endParaRPr sz="5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0215" y="1143596"/>
            <a:ext cx="8322945" cy="2083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However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424242"/>
                </a:solidFill>
                <a:latin typeface="Verdana"/>
                <a:cs typeface="Verdana"/>
              </a:rPr>
              <a:t>won’t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60" dirty="0">
                <a:solidFill>
                  <a:srgbClr val="424242"/>
                </a:solidFill>
                <a:latin typeface="Verdana"/>
                <a:cs typeface="Verdana"/>
              </a:rPr>
              <a:t>really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90" dirty="0">
                <a:solidFill>
                  <a:srgbClr val="424242"/>
                </a:solidFill>
                <a:latin typeface="Verdana"/>
                <a:cs typeface="Verdana"/>
              </a:rPr>
              <a:t>be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424242"/>
                </a:solidFill>
                <a:latin typeface="Verdana"/>
                <a:cs typeface="Verdana"/>
              </a:rPr>
              <a:t>able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3000" spc="-28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" dirty="0">
                <a:solidFill>
                  <a:srgbClr val="424242"/>
                </a:solidFill>
                <a:latin typeface="Verdana"/>
                <a:cs typeface="Verdana"/>
              </a:rPr>
              <a:t>utilize  </a:t>
            </a:r>
            <a:r>
              <a:rPr sz="3000" spc="114" dirty="0">
                <a:solidFill>
                  <a:srgbClr val="424242"/>
                </a:solidFill>
                <a:latin typeface="Verdana"/>
                <a:cs typeface="Verdana"/>
              </a:rPr>
              <a:t>them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until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424242"/>
                </a:solidFill>
                <a:latin typeface="Verdana"/>
                <a:cs typeface="Verdana"/>
              </a:rPr>
              <a:t>we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424242"/>
                </a:solidFill>
                <a:latin typeface="Verdana"/>
                <a:cs typeface="Verdana"/>
              </a:rPr>
              <a:t>learn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424242"/>
                </a:solidFill>
                <a:latin typeface="Verdana"/>
                <a:cs typeface="Verdana"/>
              </a:rPr>
              <a:t>about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120" dirty="0">
                <a:solidFill>
                  <a:srgbClr val="424242"/>
                </a:solidFill>
                <a:latin typeface="Verdana"/>
                <a:cs typeface="Verdana"/>
              </a:rPr>
              <a:t>CSS</a:t>
            </a:r>
            <a:endParaRPr lang="en-US" sz="3000" spc="-120" dirty="0">
              <a:solidFill>
                <a:srgbClr val="424242"/>
              </a:solidFill>
              <a:latin typeface="Verdana"/>
              <a:cs typeface="Verdana"/>
            </a:endParaRPr>
          </a:p>
          <a:p>
            <a:pPr marL="471170" marR="508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lang="en-US" sz="3000" spc="-120" dirty="0">
                <a:solidFill>
                  <a:srgbClr val="424242"/>
                </a:solidFill>
                <a:latin typeface="Verdana"/>
                <a:cs typeface="Verdana"/>
              </a:rPr>
              <a:t>Basically used in CSS .</a:t>
            </a:r>
          </a:p>
          <a:p>
            <a:pPr marL="471170" marR="5080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2504" y="1881754"/>
            <a:ext cx="620014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200" b="1" spc="-185" dirty="0">
                <a:latin typeface="Verdana"/>
                <a:cs typeface="Verdana"/>
              </a:rPr>
              <a:t>	  </a:t>
            </a:r>
            <a:r>
              <a:rPr sz="5200" b="1" spc="-185" dirty="0">
                <a:latin typeface="Verdana"/>
                <a:cs typeface="Verdana"/>
              </a:rPr>
              <a:t>Attributes</a:t>
            </a:r>
            <a:endParaRPr sz="5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198" y="1143584"/>
            <a:ext cx="7698105" cy="2083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HTML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Attributes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424242"/>
                </a:solidFill>
                <a:latin typeface="Verdana"/>
                <a:cs typeface="Verdana"/>
              </a:rPr>
              <a:t>allow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424242"/>
                </a:solidFill>
                <a:latin typeface="Verdana"/>
                <a:cs typeface="Verdana"/>
              </a:rPr>
              <a:t>us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00B050"/>
                </a:solidFill>
                <a:latin typeface="Verdana"/>
                <a:cs typeface="Verdana"/>
              </a:rPr>
              <a:t>add</a:t>
            </a:r>
            <a:r>
              <a:rPr sz="3000" spc="-275" dirty="0">
                <a:solidFill>
                  <a:srgbClr val="00B050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00B050"/>
                </a:solidFill>
                <a:latin typeface="Verdana"/>
                <a:cs typeface="Verdana"/>
              </a:rPr>
              <a:t>more  </a:t>
            </a:r>
            <a:r>
              <a:rPr sz="3000" spc="40" dirty="0">
                <a:solidFill>
                  <a:srgbClr val="00B050"/>
                </a:solidFill>
                <a:latin typeface="Verdana"/>
                <a:cs typeface="Verdana"/>
              </a:rPr>
              <a:t>information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0" dirty="0">
                <a:solidFill>
                  <a:srgbClr val="424242"/>
                </a:solidFill>
                <a:latin typeface="Verdana"/>
                <a:cs typeface="Verdana"/>
              </a:rPr>
              <a:t>to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424242"/>
                </a:solidFill>
                <a:latin typeface="Verdana"/>
                <a:cs typeface="Verdana"/>
              </a:rPr>
              <a:t>HTML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424242"/>
                </a:solidFill>
                <a:latin typeface="Verdana"/>
                <a:cs typeface="Verdana"/>
              </a:rPr>
              <a:t>tags</a:t>
            </a:r>
            <a:endParaRPr sz="3000" dirty="0">
              <a:latin typeface="Verdana"/>
              <a:cs typeface="Verdana"/>
            </a:endParaRPr>
          </a:p>
          <a:p>
            <a:pPr marL="471170" marR="113664" indent="-459105">
              <a:lnSpc>
                <a:spcPct val="114599"/>
              </a:lnSpc>
              <a:buFont typeface="Arial"/>
              <a:buChar char="●"/>
              <a:tabLst>
                <a:tab pos="471170" algn="l"/>
                <a:tab pos="471805" algn="l"/>
              </a:tabLst>
            </a:pPr>
            <a:r>
              <a:rPr sz="3000" spc="-30" dirty="0">
                <a:solidFill>
                  <a:srgbClr val="424242"/>
                </a:solidFill>
                <a:latin typeface="Verdana"/>
                <a:cs typeface="Verdana"/>
              </a:rPr>
              <a:t>This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424242"/>
                </a:solidFill>
                <a:latin typeface="Verdana"/>
                <a:cs typeface="Verdana"/>
              </a:rPr>
              <a:t>includes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424242"/>
                </a:solidFill>
                <a:latin typeface="Verdana"/>
                <a:cs typeface="Verdana"/>
              </a:rPr>
              <a:t>things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424242"/>
                </a:solidFill>
                <a:latin typeface="Verdana"/>
                <a:cs typeface="Verdana"/>
              </a:rPr>
              <a:t>such</a:t>
            </a:r>
            <a:r>
              <a:rPr sz="3000" spc="-27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-65" dirty="0">
                <a:solidFill>
                  <a:srgbClr val="424242"/>
                </a:solidFill>
                <a:latin typeface="Verdana"/>
                <a:cs typeface="Verdana"/>
              </a:rPr>
              <a:t>as</a:t>
            </a:r>
            <a:r>
              <a:rPr sz="3000" spc="-275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FF0000"/>
                </a:solidFill>
                <a:latin typeface="Verdana"/>
                <a:cs typeface="Verdana"/>
              </a:rPr>
              <a:t>adding</a:t>
            </a:r>
            <a:r>
              <a:rPr sz="3000" spc="-2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FF0000"/>
                </a:solidFill>
                <a:latin typeface="Verdana"/>
                <a:cs typeface="Verdana"/>
              </a:rPr>
              <a:t>a  </a:t>
            </a:r>
            <a:r>
              <a:rPr sz="3000" spc="30" dirty="0">
                <a:solidFill>
                  <a:srgbClr val="FF0000"/>
                </a:solidFill>
                <a:latin typeface="Verdana"/>
                <a:cs typeface="Verdana"/>
              </a:rPr>
              <a:t>link</a:t>
            </a:r>
            <a:r>
              <a:rPr sz="3000" spc="-2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Verdana"/>
                <a:cs typeface="Verdana"/>
              </a:rPr>
              <a:t>or</a:t>
            </a:r>
            <a:r>
              <a:rPr sz="3000" spc="-2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FF0000"/>
                </a:solidFill>
                <a:latin typeface="Verdana"/>
                <a:cs typeface="Verdana"/>
              </a:rPr>
              <a:t>referencing</a:t>
            </a:r>
            <a:r>
              <a:rPr sz="3000" spc="-2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0000"/>
                </a:solidFill>
                <a:latin typeface="Verdana"/>
                <a:cs typeface="Verdana"/>
              </a:rPr>
              <a:t>an</a:t>
            </a:r>
            <a:r>
              <a:rPr sz="3000" spc="-2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3000" spc="85" dirty="0">
                <a:solidFill>
                  <a:srgbClr val="FF0000"/>
                </a:solidFill>
                <a:latin typeface="Verdana"/>
                <a:cs typeface="Verdana"/>
              </a:rPr>
              <a:t>image</a:t>
            </a:r>
            <a:endParaRPr sz="30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oodle Startup Business Profile by Slidesgo">
  <a:themeElements>
    <a:clrScheme name="Simple Light">
      <a:dk1>
        <a:srgbClr val="323031"/>
      </a:dk1>
      <a:lt1>
        <a:srgbClr val="BE535B"/>
      </a:lt1>
      <a:dk2>
        <a:srgbClr val="FFFFFF"/>
      </a:dk2>
      <a:lt2>
        <a:srgbClr val="DAE4EB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E5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Doodle Startup Business Profile by Slidesgo</Template>
  <TotalTime>105</TotalTime>
  <Words>566</Words>
  <Application>Microsoft Macintosh PowerPoint</Application>
  <PresentationFormat>On-screen Show (16:9)</PresentationFormat>
  <Paragraphs>76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Cavolini</vt:lpstr>
      <vt:lpstr>Proxima Nova</vt:lpstr>
      <vt:lpstr>Proxima Nova Semibold</vt:lpstr>
      <vt:lpstr>Public Sans</vt:lpstr>
      <vt:lpstr>Spartan Thin</vt:lpstr>
      <vt:lpstr>Verdana</vt:lpstr>
      <vt:lpstr>Doodle Startup Business Profile by Slidesgo</vt:lpstr>
      <vt:lpstr>Slidesgo Final Pages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Forms and  Labels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Selectors</vt:lpstr>
      <vt:lpstr>PowerPoint Presentation</vt:lpstr>
      <vt:lpstr>PowerPoint Presentation</vt:lpstr>
      <vt:lpstr>PowerPoint Presentation</vt:lpstr>
      <vt:lpstr> Specificity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BOX Model 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cp:lastModifiedBy>Krishant Chauhan</cp:lastModifiedBy>
  <cp:revision>17</cp:revision>
  <dcterms:created xsi:type="dcterms:W3CDTF">2021-06-30T06:42:01Z</dcterms:created>
  <dcterms:modified xsi:type="dcterms:W3CDTF">2021-06-30T08:44:16Z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2021-06-30T00:00:00Z</vt:filetime>
  </property>
</Properties>
</file>